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74" r:id="rId3"/>
    <p:sldId id="277" r:id="rId4"/>
    <p:sldId id="275" r:id="rId5"/>
    <p:sldId id="276" r:id="rId6"/>
    <p:sldId id="273" r:id="rId7"/>
    <p:sldId id="264" r:id="rId8"/>
    <p:sldId id="266" r:id="rId9"/>
    <p:sldId id="265" r:id="rId10"/>
    <p:sldId id="272" r:id="rId11"/>
    <p:sldId id="271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023F-1379-FA43-9990-81BC274083C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8E6D-8CC3-2946-8D7D-0B59A2A94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 is a country located mostly on the Iberian Peninsula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bordered to the west and south by the Atlantic Ocean and to the north and east by Spain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territory also includes the Atlantic archipelagos of the Azores and Madeira</a:t>
            </a:r>
            <a:r>
              <a:rPr lang="en-US" dirty="0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 is the oldest state on the Iberian Peninsula and one of the oldest in Europe</a:t>
            </a:r>
            <a:r>
              <a:rPr lang="en-US" dirty="0">
                <a:effectLst/>
              </a:rPr>
              <a:t>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15th and 16th centuries, Portugal established the first global empire, becoming one of the world's major economic, political and military powers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8E6D-8CC3-2946-8D7D-0B59A2A94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5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 is a country located mostly on the Iberian Peninsula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bordered to the west and south by the Atlantic Ocean and to the north and east by Spain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territory also includes the Atlantic archipelagos of the Azores and Madeira</a:t>
            </a:r>
            <a:r>
              <a:rPr lang="en-US" dirty="0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 is the oldest state on the Iberian Peninsula and one of the oldest in Europe</a:t>
            </a:r>
            <a:r>
              <a:rPr lang="en-US" dirty="0">
                <a:effectLst/>
              </a:rPr>
              <a:t>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15th and 16th centuries, Portugal established the first global empire, becoming one of the world's major economic, political and military powers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8E6D-8CC3-2946-8D7D-0B59A2A94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5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 is a country located mostly on the Iberian Peninsula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bordered to the west and south by the Atlantic Ocean and to the north and east by Spain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territory also includes the Atlantic archipelagos of the Azores and Madeira</a:t>
            </a:r>
            <a:r>
              <a:rPr lang="en-US" dirty="0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Portugal is the oldest state on the Iberian Peninsula and one of the oldest in Europe</a:t>
            </a:r>
            <a:r>
              <a:rPr lang="en-US" dirty="0">
                <a:effectLst/>
              </a:rPr>
              <a:t>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15th and 16th centuries, Portugal established the first global empire, becoming one of the world's major economic, political and military powers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8E6D-8CC3-2946-8D7D-0B59A2A94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5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9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901C-CA61-0349-AF99-6042081A91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83DD-B5F3-7A4D-B811-E8277B77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9-05-16 at 10.1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" y="3938011"/>
            <a:ext cx="3722996" cy="2354716"/>
          </a:xfrm>
          <a:prstGeom prst="rect">
            <a:avLst/>
          </a:prstGeom>
        </p:spPr>
      </p:pic>
      <p:pic>
        <p:nvPicPr>
          <p:cNvPr id="4" name="Picture 3" descr="bandeira-portugal-e15065879403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71" y="3439309"/>
            <a:ext cx="4394760" cy="3418691"/>
          </a:xfrm>
          <a:prstGeom prst="rect">
            <a:avLst/>
          </a:prstGeom>
        </p:spPr>
      </p:pic>
      <p:pic>
        <p:nvPicPr>
          <p:cNvPr id="3" name="Picture 2" descr="ef0047d7-4ee0-49fe-96b6-4d6f308314f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080"/>
          </a:xfrm>
          <a:prstGeom prst="rect">
            <a:avLst/>
          </a:prstGeom>
        </p:spPr>
      </p:pic>
      <p:pic>
        <p:nvPicPr>
          <p:cNvPr id="5" name="Picture 4" descr="Screen Shot 2019-10-25 at 08.24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3" y="2412851"/>
            <a:ext cx="6086965" cy="10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79" y="150696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beautiful </a:t>
            </a:r>
            <a:r>
              <a:rPr lang="en-US" sz="2400" b="1" dirty="0" err="1"/>
              <a:t>Belém</a:t>
            </a:r>
            <a:r>
              <a:rPr lang="en-US" sz="2400" b="1" dirty="0"/>
              <a:t> Tower </a:t>
            </a:r>
            <a:r>
              <a:rPr lang="en-US" sz="2400" dirty="0"/>
              <a:t>is one of the city’s must-see landmarks and architectural wonders. It was built during the Age of Discoveries as a military fortification, but many people don’t know that it was used as a political prison during the the 19th century.</a:t>
            </a:r>
          </a:p>
        </p:txBody>
      </p:sp>
      <p:pic>
        <p:nvPicPr>
          <p:cNvPr id="4" name="Picture 3" descr="torre-1139975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77" y="3542153"/>
            <a:ext cx="4232970" cy="3174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615" y="376316"/>
            <a:ext cx="2910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Also in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Belém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…</a:t>
            </a:r>
          </a:p>
        </p:txBody>
      </p:sp>
      <p:pic>
        <p:nvPicPr>
          <p:cNvPr id="5" name="Picture 4" descr="ef0047d7-4ee0-49fe-96b6-4d6f308314f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615" y="376316"/>
            <a:ext cx="4421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The city with the longest </a:t>
            </a:r>
          </a:p>
          <a:p>
            <a:pPr algn="ctr"/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     Bridge in Europe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25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longest bridge in Europe is the </a:t>
            </a:r>
            <a:r>
              <a:rPr lang="en-US" sz="2400" b="1" dirty="0"/>
              <a:t>Vasco da Gama bridge </a:t>
            </a:r>
            <a:r>
              <a:rPr lang="en-US" sz="2400" dirty="0"/>
              <a:t>with 17,185 meters long, crossing Tagus (</a:t>
            </a:r>
            <a:r>
              <a:rPr lang="en-US" sz="2400" dirty="0" err="1"/>
              <a:t>Tejo</a:t>
            </a:r>
            <a:r>
              <a:rPr lang="en-US" sz="2400" dirty="0"/>
              <a:t>) river</a:t>
            </a:r>
          </a:p>
        </p:txBody>
      </p:sp>
      <p:pic>
        <p:nvPicPr>
          <p:cNvPr id="8" name="Picture 7" descr="Screen Shot 2019-05-13 at 19.2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34" y="2869423"/>
            <a:ext cx="6455723" cy="3462801"/>
          </a:xfrm>
          <a:prstGeom prst="rect">
            <a:avLst/>
          </a:prstGeom>
        </p:spPr>
      </p:pic>
      <p:pic>
        <p:nvPicPr>
          <p:cNvPr id="7" name="Picture 6" descr="ef0047d7-4ee0-49fe-96b6-4d6f308314f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6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736" y="1325459"/>
            <a:ext cx="8879354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FADO</a:t>
            </a:r>
            <a:r>
              <a:rPr lang="en-US" dirty="0"/>
              <a:t>, is a music genre that can be traced to the 1820s in Lisbon.</a:t>
            </a:r>
          </a:p>
          <a:p>
            <a:r>
              <a:rPr lang="en-US" dirty="0"/>
              <a:t>Today </a:t>
            </a:r>
            <a:r>
              <a:rPr lang="en-US" dirty="0" err="1"/>
              <a:t>fado</a:t>
            </a:r>
            <a:r>
              <a:rPr lang="en-US" dirty="0"/>
              <a:t> is commonly regarded as simply a form of song which can be about anything,</a:t>
            </a:r>
          </a:p>
          <a:p>
            <a:r>
              <a:rPr lang="en-US" dirty="0"/>
              <a:t>but must follow a certain traditional structure. </a:t>
            </a:r>
          </a:p>
          <a:p>
            <a:r>
              <a:rPr lang="en-US" dirty="0"/>
              <a:t>In popular belief, </a:t>
            </a:r>
            <a:r>
              <a:rPr lang="en-US" dirty="0" err="1"/>
              <a:t>fado</a:t>
            </a:r>
            <a:r>
              <a:rPr lang="en-US" dirty="0"/>
              <a:t> is a form of music characterized by mournful tunes and lyrics, often</a:t>
            </a:r>
          </a:p>
          <a:p>
            <a:r>
              <a:rPr lang="en-US" dirty="0"/>
              <a:t>about the sea or the life of the poor, and infused with a sentiment of resignation, fatefulness</a:t>
            </a:r>
          </a:p>
          <a:p>
            <a:r>
              <a:rPr lang="en-US" dirty="0"/>
              <a:t>and melancholia. </a:t>
            </a:r>
          </a:p>
          <a:p>
            <a:r>
              <a:rPr lang="en-US" dirty="0"/>
              <a:t>This is loosely captured by the Portuguese word </a:t>
            </a:r>
            <a:r>
              <a:rPr lang="en-US" b="1" i="1" dirty="0" err="1"/>
              <a:t>saudade</a:t>
            </a:r>
            <a:r>
              <a:rPr lang="en-US" dirty="0"/>
              <a:t>, or "longing", symbolizing a feeling </a:t>
            </a:r>
          </a:p>
          <a:p>
            <a:r>
              <a:rPr lang="en-US" dirty="0"/>
              <a:t>of loss (a permanent, irreparable loss and its consequent lifelong damage).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On 27 November 2011, </a:t>
            </a:r>
            <a:r>
              <a:rPr lang="en-US" b="1" dirty="0" err="1"/>
              <a:t>fado</a:t>
            </a:r>
            <a:r>
              <a:rPr lang="en-US" b="1" dirty="0"/>
              <a:t> was added to the UNESCO Intangible  Cultural Heritage Lists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736" y="376316"/>
            <a:ext cx="51459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The city where FADO was born</a:t>
            </a:r>
          </a:p>
        </p:txBody>
      </p:sp>
      <p:pic>
        <p:nvPicPr>
          <p:cNvPr id="7" name="Picture 6" descr="street-art-connec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" y="4327749"/>
            <a:ext cx="4228356" cy="2375567"/>
          </a:xfrm>
          <a:prstGeom prst="rect">
            <a:avLst/>
          </a:prstGeom>
        </p:spPr>
      </p:pic>
      <p:pic>
        <p:nvPicPr>
          <p:cNvPr id="8" name="Picture 7" descr="fad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33" y="4276116"/>
            <a:ext cx="2692798" cy="2427200"/>
          </a:xfrm>
          <a:prstGeom prst="rect">
            <a:avLst/>
          </a:prstGeom>
        </p:spPr>
      </p:pic>
      <p:pic>
        <p:nvPicPr>
          <p:cNvPr id="9" name="Picture 8" descr="ef0047d7-4ee0-49fe-96b6-4d6f308314f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0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42" y="1383336"/>
            <a:ext cx="898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And after this fantastic conference, if you have time, try to “navigate” </a:t>
            </a:r>
          </a:p>
          <a:p>
            <a:r>
              <a:rPr lang="en-US" sz="2400" dirty="0"/>
              <a:t>and discover as much  as you can about beautiful </a:t>
            </a:r>
          </a:p>
        </p:txBody>
      </p:sp>
      <p:pic>
        <p:nvPicPr>
          <p:cNvPr id="8" name="Picture 7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1" y="2252640"/>
            <a:ext cx="3543300" cy="2298700"/>
          </a:xfrm>
          <a:prstGeom prst="rect">
            <a:avLst/>
          </a:prstGeom>
        </p:spPr>
      </p:pic>
      <p:pic>
        <p:nvPicPr>
          <p:cNvPr id="9" name="Picture 8" descr="sardinhas-de-lisb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2" y="4210848"/>
            <a:ext cx="3391343" cy="2428201"/>
          </a:xfrm>
          <a:prstGeom prst="rect">
            <a:avLst/>
          </a:prstGeom>
        </p:spPr>
      </p:pic>
      <p:pic>
        <p:nvPicPr>
          <p:cNvPr id="10" name="Picture 9" descr="familia-r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02" y="2587947"/>
            <a:ext cx="4567391" cy="3044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615" y="376316"/>
            <a:ext cx="2575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So… enjoy!!!</a:t>
            </a:r>
          </a:p>
        </p:txBody>
      </p:sp>
      <p:pic>
        <p:nvPicPr>
          <p:cNvPr id="7" name="Picture 6" descr="ef0047d7-4ee0-49fe-96b6-4d6f308314f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3751" y="6133863"/>
            <a:ext cx="2625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 THANK YOU!!!</a:t>
            </a:r>
          </a:p>
        </p:txBody>
      </p:sp>
    </p:spTree>
    <p:extLst>
      <p:ext uri="{BB962C8B-B14F-4D97-AF65-F5344CB8AC3E}">
        <p14:creationId xmlns:p14="http://schemas.microsoft.com/office/powerpoint/2010/main" val="178447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00px-Portuguese_Districts_Map_With_Name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1501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99119" y="4264933"/>
            <a:ext cx="235165" cy="25087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9-05-16 at 10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5" y="948020"/>
            <a:ext cx="1752417" cy="1108366"/>
          </a:xfrm>
          <a:prstGeom prst="rect">
            <a:avLst/>
          </a:prstGeom>
        </p:spPr>
      </p:pic>
      <p:pic>
        <p:nvPicPr>
          <p:cNvPr id="12" name="Picture 11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0" y="125440"/>
            <a:ext cx="848249" cy="8482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3597" y="1330444"/>
            <a:ext cx="4576230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In the 15th and 16th centuries,</a:t>
            </a:r>
          </a:p>
          <a:p>
            <a:r>
              <a:rPr lang="en-US" dirty="0"/>
              <a:t>Portugal established the first global empire,</a:t>
            </a:r>
          </a:p>
          <a:p>
            <a:r>
              <a:rPr lang="en-US" dirty="0"/>
              <a:t>becoming one of the world's major economic, </a:t>
            </a:r>
          </a:p>
          <a:p>
            <a:r>
              <a:rPr lang="en-US" dirty="0"/>
              <a:t>political and military powers.</a:t>
            </a:r>
          </a:p>
          <a:p>
            <a:r>
              <a:rPr lang="en-US" dirty="0"/>
              <a:t>During this period, today referred to as</a:t>
            </a:r>
          </a:p>
          <a:p>
            <a:r>
              <a:rPr lang="en-US" dirty="0"/>
              <a:t> the </a:t>
            </a:r>
            <a:r>
              <a:rPr lang="en-US" b="1" dirty="0"/>
              <a:t>Age of Discover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Portugal has left a profound cultural and</a:t>
            </a:r>
          </a:p>
          <a:p>
            <a:r>
              <a:rPr lang="en-US" dirty="0"/>
              <a:t> architectural influence across the globe,</a:t>
            </a:r>
          </a:p>
          <a:p>
            <a:r>
              <a:rPr lang="en-US" dirty="0"/>
              <a:t> a legacy of around </a:t>
            </a:r>
            <a:r>
              <a:rPr lang="en-US" b="1" dirty="0"/>
              <a:t>250 million Portuguese</a:t>
            </a:r>
          </a:p>
          <a:p>
            <a:r>
              <a:rPr lang="en-US" b="1" dirty="0"/>
              <a:t> speaker</a:t>
            </a:r>
            <a:r>
              <a:rPr lang="en-US" dirty="0"/>
              <a:t>s, and many Portuguese-based creoles</a:t>
            </a:r>
          </a:p>
        </p:txBody>
      </p:sp>
      <p:pic>
        <p:nvPicPr>
          <p:cNvPr id="14" name="Picture 13" descr="685c44b3a0f04b7eeead5dd5e69a762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3514546"/>
            <a:ext cx="2057755" cy="1720294"/>
          </a:xfrm>
          <a:prstGeom prst="rect">
            <a:avLst/>
          </a:prstGeom>
        </p:spPr>
      </p:pic>
      <p:pic>
        <p:nvPicPr>
          <p:cNvPr id="2" name="Picture 1" descr="ef0047d7-4ee0-49fe-96b6-4d6f308314f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9-05-16 at 10.15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19" y="48877"/>
            <a:ext cx="1752417" cy="1108366"/>
          </a:xfrm>
          <a:prstGeom prst="rect">
            <a:avLst/>
          </a:prstGeom>
        </p:spPr>
      </p:pic>
      <p:pic>
        <p:nvPicPr>
          <p:cNvPr id="12" name="Picture 11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0" y="125440"/>
            <a:ext cx="848249" cy="848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2183" y="1909719"/>
            <a:ext cx="53529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Portugal’s</a:t>
            </a:r>
            <a:r>
              <a:rPr lang="en-US" dirty="0"/>
              <a:t> Population is around 10,3 </a:t>
            </a:r>
            <a:r>
              <a:rPr lang="en-US" dirty="0" err="1"/>
              <a:t>milion</a:t>
            </a:r>
            <a:r>
              <a:rPr lang="en-US" dirty="0"/>
              <a:t> inhabitants</a:t>
            </a:r>
          </a:p>
          <a:p>
            <a:endParaRPr lang="en-US" dirty="0"/>
          </a:p>
          <a:p>
            <a:r>
              <a:rPr lang="en-US" b="1" dirty="0"/>
              <a:t>Lisbon</a:t>
            </a:r>
            <a:r>
              <a:rPr lang="en-US" dirty="0"/>
              <a:t> metropolitan area, is the largest</a:t>
            </a:r>
          </a:p>
          <a:p>
            <a:r>
              <a:rPr lang="en-US" dirty="0"/>
              <a:t>population concentration in Portugal  with almost 2,9</a:t>
            </a:r>
          </a:p>
          <a:p>
            <a:r>
              <a:rPr lang="en-US" dirty="0" err="1"/>
              <a:t>milion</a:t>
            </a:r>
            <a:r>
              <a:rPr lang="en-US" dirty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19.4% live in the city of Lisbon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about 26.7% of the total population of Portugal</a:t>
            </a:r>
          </a:p>
          <a:p>
            <a:r>
              <a:rPr lang="en-US" dirty="0"/>
              <a:t> lives in the Lisbon metropolitan area</a:t>
            </a:r>
          </a:p>
          <a:p>
            <a:r>
              <a:rPr lang="en-US" dirty="0"/>
              <a:t>(which is only 3.3% of the total area of Portugal)</a:t>
            </a:r>
          </a:p>
        </p:txBody>
      </p:sp>
      <p:pic>
        <p:nvPicPr>
          <p:cNvPr id="10" name="Picture 9" descr="500px-LocalRegiaoLisboa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243"/>
            <a:ext cx="3893960" cy="5700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49060" y="1448054"/>
            <a:ext cx="1582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Population</a:t>
            </a:r>
          </a:p>
        </p:txBody>
      </p:sp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43" y="4582799"/>
            <a:ext cx="2408925" cy="2052047"/>
          </a:xfrm>
          <a:prstGeom prst="rect">
            <a:avLst/>
          </a:prstGeom>
        </p:spPr>
      </p:pic>
      <p:pic>
        <p:nvPicPr>
          <p:cNvPr id="9" name="Picture 8" descr="ef0047d7-4ee0-49fe-96b6-4d6f308314f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0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42" y="2663954"/>
            <a:ext cx="2500097" cy="1663701"/>
          </a:xfrm>
          <a:prstGeom prst="rect">
            <a:avLst/>
          </a:prstGeom>
        </p:spPr>
      </p:pic>
      <p:pic>
        <p:nvPicPr>
          <p:cNvPr id="11" name="Picture 10" descr="Screen Shot 2019-05-16 at 10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19" y="48877"/>
            <a:ext cx="1752417" cy="1108366"/>
          </a:xfrm>
          <a:prstGeom prst="rect">
            <a:avLst/>
          </a:prstGeom>
        </p:spPr>
      </p:pic>
      <p:pic>
        <p:nvPicPr>
          <p:cNvPr id="12" name="Picture 11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0" y="125440"/>
            <a:ext cx="848249" cy="848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623" y="1332111"/>
            <a:ext cx="551946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you ask someone nowadays?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It’s the Country of Port Wine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Football player Cristiano Ronaldo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Salt Cod and Grilled sardines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Algarve's beaches as a major destination</a:t>
            </a:r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37" y="2413075"/>
            <a:ext cx="2770433" cy="3780487"/>
          </a:xfrm>
          <a:prstGeom prst="rect">
            <a:avLst/>
          </a:prstGeom>
        </p:spPr>
      </p:pic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1" y="4197674"/>
            <a:ext cx="5132286" cy="1995889"/>
          </a:xfrm>
          <a:prstGeom prst="rect">
            <a:avLst/>
          </a:prstGeom>
        </p:spPr>
      </p:pic>
      <p:pic>
        <p:nvPicPr>
          <p:cNvPr id="8" name="Picture 7" descr="ef0047d7-4ee0-49fe-96b6-4d6f308314f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9-05-16 at 10.0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4" y="0"/>
            <a:ext cx="1638300" cy="1079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5534" y="1488198"/>
            <a:ext cx="570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Lisbon</a:t>
            </a:r>
            <a:r>
              <a:rPr lang="en-US" sz="2400" dirty="0"/>
              <a:t> is Portugal’s hilly, coastal capital city.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352" y="2034670"/>
            <a:ext cx="8719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1755 Lisbon earthquake, also known as the Great Lisbon earthquake, occurred in the the morning of Saturday, 1 November, Feast of All Saints, In combination with subsequent fires and a tsunami the earthquake almost totally destroyed Lisbon and adjoining areas making it one of the deadliest earthquakes in history.</a:t>
            </a:r>
          </a:p>
        </p:txBody>
      </p:sp>
      <p:pic>
        <p:nvPicPr>
          <p:cNvPr id="6" name="Picture 5" descr="64464eab95eae48f80c9d52c88943c8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3522035"/>
            <a:ext cx="4442572" cy="2493025"/>
          </a:xfrm>
          <a:prstGeom prst="rect">
            <a:avLst/>
          </a:prstGeom>
        </p:spPr>
      </p:pic>
      <p:pic>
        <p:nvPicPr>
          <p:cNvPr id="7" name="Picture 6" descr="Unknown-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69" y="3522034"/>
            <a:ext cx="4451830" cy="2493025"/>
          </a:xfrm>
          <a:prstGeom prst="rect">
            <a:avLst/>
          </a:prstGeom>
        </p:spPr>
      </p:pic>
      <p:pic>
        <p:nvPicPr>
          <p:cNvPr id="8" name="Picture 7" descr="ef0047d7-4ee0-49fe-96b6-4d6f308314f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675" cy="1327675"/>
          </a:xfrm>
          <a:prstGeom prst="rect">
            <a:avLst/>
          </a:prstGeom>
        </p:spPr>
      </p:pic>
      <p:pic>
        <p:nvPicPr>
          <p:cNvPr id="5" name="Picture 4" descr="50118998_504469143410779_2727955835035866633_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920"/>
            <a:ext cx="5832669" cy="5955313"/>
          </a:xfrm>
          <a:prstGeom prst="rect">
            <a:avLst/>
          </a:prstGeom>
        </p:spPr>
      </p:pic>
      <p:pic>
        <p:nvPicPr>
          <p:cNvPr id="6" name="Picture 5" descr="7+COLIN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11" y="1241095"/>
            <a:ext cx="3180235" cy="1918079"/>
          </a:xfrm>
          <a:prstGeom prst="rect">
            <a:avLst/>
          </a:prstGeom>
        </p:spPr>
      </p:pic>
      <p:pic>
        <p:nvPicPr>
          <p:cNvPr id="9" name="Picture 8" descr="250x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9" y="2741757"/>
            <a:ext cx="3308876" cy="4116243"/>
          </a:xfrm>
          <a:prstGeom prst="rect">
            <a:avLst/>
          </a:prstGeom>
        </p:spPr>
      </p:pic>
      <p:pic>
        <p:nvPicPr>
          <p:cNvPr id="7" name="Picture 6" descr="ef0047d7-4ee0-49fe-96b6-4d6f308314f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3" y="1484731"/>
            <a:ext cx="8908267" cy="2398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These hills offer splendid views of Lisbon. No matter in which </a:t>
            </a:r>
            <a:r>
              <a:rPr lang="en-US" sz="2400" dirty="0" err="1"/>
              <a:t>neighbourhood</a:t>
            </a:r>
            <a:r>
              <a:rPr lang="en-US" sz="2400" dirty="0"/>
              <a:t> you are it is for sure you’ll find a panoramic viewpoint (called “</a:t>
            </a:r>
            <a:r>
              <a:rPr lang="en-US" sz="2400" dirty="0" err="1"/>
              <a:t>Miradouro</a:t>
            </a:r>
            <a:r>
              <a:rPr lang="en-US" sz="2400" dirty="0"/>
              <a:t>” in Portuguese) near by.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615" y="376316"/>
            <a:ext cx="4528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The City of the Seven Hills</a:t>
            </a:r>
          </a:p>
        </p:txBody>
      </p:sp>
      <p:pic>
        <p:nvPicPr>
          <p:cNvPr id="5" name="Picture 4" descr="lisbon-castle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3" y="2813475"/>
            <a:ext cx="8716474" cy="4067688"/>
          </a:xfrm>
          <a:prstGeom prst="rect">
            <a:avLst/>
          </a:prstGeom>
        </p:spPr>
      </p:pic>
      <p:pic>
        <p:nvPicPr>
          <p:cNvPr id="6" name="Picture 5" descr="ef0047d7-4ee0-49fe-96b6-4d6f308314f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615" y="376316"/>
            <a:ext cx="3926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The 25 de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Abril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Bridge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37168" y="2050541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It is often compared to the Golden</a:t>
            </a:r>
          </a:p>
          <a:p>
            <a:r>
              <a:rPr lang="en-US" sz="2400" dirty="0"/>
              <a:t> Gate Bridge in San Francisco, US,</a:t>
            </a:r>
          </a:p>
          <a:p>
            <a:r>
              <a:rPr lang="en-US" sz="2400" dirty="0"/>
              <a:t> because they are both suspension</a:t>
            </a:r>
          </a:p>
          <a:p>
            <a:r>
              <a:rPr lang="en-US" sz="2400" dirty="0"/>
              <a:t> bridges of similar color. It was built</a:t>
            </a:r>
          </a:p>
          <a:p>
            <a:r>
              <a:rPr lang="en-US" sz="2400" dirty="0"/>
              <a:t> by the American Bridge Company </a:t>
            </a:r>
          </a:p>
          <a:p>
            <a:r>
              <a:rPr lang="en-US" sz="2400" dirty="0"/>
              <a:t>which constructed the San Francisco</a:t>
            </a:r>
          </a:p>
          <a:p>
            <a:r>
              <a:rPr lang="en-US" sz="2400" dirty="0"/>
              <a:t>– Oakland Bay. </a:t>
            </a:r>
          </a:p>
        </p:txBody>
      </p:sp>
      <p:pic>
        <p:nvPicPr>
          <p:cNvPr id="2" name="Picture 1" descr="440px-Ponte_25_de_Abril_Lisbo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7" y="1175396"/>
            <a:ext cx="4334091" cy="5693419"/>
          </a:xfrm>
          <a:prstGeom prst="rect">
            <a:avLst/>
          </a:prstGeom>
        </p:spPr>
      </p:pic>
      <p:pic>
        <p:nvPicPr>
          <p:cNvPr id="5" name="Picture 4" descr="ef0047d7-4ee0-49fe-96b6-4d6f308314f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3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It’s home to one of the world’s most top secret recipes:</a:t>
            </a:r>
          </a:p>
          <a:p>
            <a:pPr marL="0" indent="0">
              <a:buNone/>
            </a:pPr>
            <a:r>
              <a:rPr lang="en-US" sz="2400" b="1" dirty="0" err="1"/>
              <a:t>Pastéis</a:t>
            </a:r>
            <a:r>
              <a:rPr lang="en-US" sz="2400" b="1" dirty="0"/>
              <a:t> da </a:t>
            </a:r>
            <a:r>
              <a:rPr lang="en-US" sz="2400" b="1" dirty="0" err="1"/>
              <a:t>nata</a:t>
            </a:r>
            <a:r>
              <a:rPr lang="en-US" sz="2400" dirty="0"/>
              <a:t>, loved by locals and tourists alike for their flaky crust and creamy, sweet egg filling, have put Lisbon on dessert-lovers’ maps. Even though they are made all over the country and found in nearly every pastry shop, only </a:t>
            </a:r>
            <a:r>
              <a:rPr lang="en-US" sz="2400" b="1" dirty="0"/>
              <a:t>3 people in the world know the original recipe</a:t>
            </a:r>
            <a:r>
              <a:rPr lang="en-US" sz="2400" dirty="0"/>
              <a:t>: the same one that is sold in </a:t>
            </a:r>
            <a:r>
              <a:rPr lang="en-US" sz="2400" dirty="0" err="1"/>
              <a:t>Belém</a:t>
            </a:r>
            <a:r>
              <a:rPr lang="en-US" sz="2400" dirty="0"/>
              <a:t> at </a:t>
            </a:r>
            <a:r>
              <a:rPr lang="en-US" sz="2400" b="1" dirty="0" err="1"/>
              <a:t>Pasteis</a:t>
            </a:r>
            <a:r>
              <a:rPr lang="en-US" sz="2400" b="1" dirty="0"/>
              <a:t> de </a:t>
            </a:r>
            <a:r>
              <a:rPr lang="en-US" sz="2400" b="1" dirty="0" err="1"/>
              <a:t>Belém</a:t>
            </a:r>
            <a:r>
              <a:rPr lang="en-US" sz="2400" dirty="0"/>
              <a:t>.</a:t>
            </a:r>
          </a:p>
        </p:txBody>
      </p:sp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7" y="4301598"/>
            <a:ext cx="2727914" cy="1815303"/>
          </a:xfrm>
          <a:prstGeom prst="rect">
            <a:avLst/>
          </a:prstGeom>
        </p:spPr>
      </p:pic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40" y="4270238"/>
            <a:ext cx="2869291" cy="1909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15" y="376316"/>
            <a:ext cx="4484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The City of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Pastés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de </a:t>
            </a:r>
            <a:r>
              <a:rPr lang="en-US" sz="3200" b="1" i="1" dirty="0" err="1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nata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9" name="Picture 8" descr="ef0047d7-4ee0-49fe-96b6-4d6f308314f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16" y="125440"/>
            <a:ext cx="3072523" cy="9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902</Words>
  <Application>Microsoft Office PowerPoint</Application>
  <PresentationFormat>On-screen Show (4:3)</PresentationFormat>
  <Paragraphs>88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Abadi MT Condensed Extra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turistas dizem que as melhores coisas de Portugal são o vinho do Porto, o bacalhau e os castelos medievais.  O país abriga a livraria mais antiga do mundo: a loja da Bertrand, que fica no Chiado, em Lisboa. O comércio existe desde 1732.</dc:title>
  <dc:creator>Sofia Sa Cardoso</dc:creator>
  <cp:lastModifiedBy>Lidija Pecova</cp:lastModifiedBy>
  <cp:revision>71</cp:revision>
  <dcterms:created xsi:type="dcterms:W3CDTF">2019-05-13T17:28:35Z</dcterms:created>
  <dcterms:modified xsi:type="dcterms:W3CDTF">2019-10-25T07:57:36Z</dcterms:modified>
</cp:coreProperties>
</file>