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444" r:id="rId2"/>
    <p:sldId id="479" r:id="rId3"/>
    <p:sldId id="362" r:id="rId4"/>
    <p:sldId id="607" r:id="rId5"/>
    <p:sldId id="630" r:id="rId6"/>
    <p:sldId id="377" r:id="rId7"/>
    <p:sldId id="564" r:id="rId8"/>
    <p:sldId id="378" r:id="rId9"/>
    <p:sldId id="379" r:id="rId10"/>
    <p:sldId id="603" r:id="rId11"/>
    <p:sldId id="287" r:id="rId12"/>
    <p:sldId id="286" r:id="rId13"/>
    <p:sldId id="604" r:id="rId14"/>
    <p:sldId id="380" r:id="rId15"/>
    <p:sldId id="583" r:id="rId16"/>
    <p:sldId id="381" r:id="rId17"/>
    <p:sldId id="631" r:id="rId18"/>
    <p:sldId id="421" r:id="rId19"/>
    <p:sldId id="301" r:id="rId20"/>
    <p:sldId id="568" r:id="rId21"/>
    <p:sldId id="571" r:id="rId22"/>
    <p:sldId id="572" r:id="rId23"/>
    <p:sldId id="574" r:id="rId24"/>
    <p:sldId id="575" r:id="rId25"/>
    <p:sldId id="608" r:id="rId26"/>
    <p:sldId id="581" r:id="rId27"/>
    <p:sldId id="434" r:id="rId28"/>
    <p:sldId id="382" r:id="rId29"/>
    <p:sldId id="343" r:id="rId30"/>
    <p:sldId id="283" r:id="rId31"/>
    <p:sldId id="585" r:id="rId32"/>
    <p:sldId id="638" r:id="rId33"/>
    <p:sldId id="271" r:id="rId34"/>
    <p:sldId id="597" r:id="rId35"/>
    <p:sldId id="331" r:id="rId36"/>
    <p:sldId id="62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101"/>
    <a:srgbClr val="677606"/>
    <a:srgbClr val="FD9D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88"/>
  </p:normalViewPr>
  <p:slideViewPr>
    <p:cSldViewPr snapToGrid="0" snapToObjects="1">
      <p:cViewPr>
        <p:scale>
          <a:sx n="76" d="100"/>
          <a:sy n="76" d="100"/>
        </p:scale>
        <p:origin x="-1674" y="-32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8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sz="1200"/>
            </a:pPr>
            <a:r>
              <a:rPr lang="en-US" sz="1200"/>
              <a:t>Fig. 1 Provision of psychosocial care responsibility</a:t>
            </a:r>
          </a:p>
        </c:rich>
      </c:tx>
      <c:overlay val="0"/>
    </c:title>
    <c:autoTitleDeleted val="0"/>
    <c:plotArea>
      <c:layout/>
      <c:barChart>
        <c:barDir val="bar"/>
        <c:grouping val="stacked"/>
        <c:varyColors val="0"/>
        <c:ser>
          <c:idx val="0"/>
          <c:order val="0"/>
          <c:tx>
            <c:strRef>
              <c:f>Sheet1!$B$1</c:f>
              <c:strCache>
                <c:ptCount val="1"/>
                <c:pt idx="0">
                  <c:v>Entities refered to by the countries</c:v>
                </c:pt>
              </c:strCache>
            </c:strRef>
          </c:tx>
          <c:invertIfNegative val="0"/>
          <c:cat>
            <c:strRef>
              <c:f>Sheet1!$A$2:$A$6</c:f>
              <c:strCache>
                <c:ptCount val="5"/>
                <c:pt idx="0">
                  <c:v>Nationally (Ministry of Health)</c:v>
                </c:pt>
                <c:pt idx="1">
                  <c:v>Regionally (regional administration)</c:v>
                </c:pt>
                <c:pt idx="2">
                  <c:v>Locally/Hospital budget</c:v>
                </c:pt>
                <c:pt idx="3">
                  <c:v>Charities or NGO'S</c:v>
                </c:pt>
                <c:pt idx="4">
                  <c:v>Cancer patients organizations</c:v>
                </c:pt>
              </c:strCache>
            </c:strRef>
          </c:cat>
          <c:val>
            <c:numRef>
              <c:f>Sheet1!$B$2:$B$6</c:f>
              <c:numCache>
                <c:formatCode>General</c:formatCode>
                <c:ptCount val="5"/>
                <c:pt idx="0">
                  <c:v>11</c:v>
                </c:pt>
                <c:pt idx="1">
                  <c:v>10</c:v>
                </c:pt>
                <c:pt idx="2">
                  <c:v>16</c:v>
                </c:pt>
                <c:pt idx="3">
                  <c:v>16</c:v>
                </c:pt>
                <c:pt idx="4">
                  <c:v>15</c:v>
                </c:pt>
              </c:numCache>
            </c:numRef>
          </c:val>
          <c:extLst xmlns:c16r2="http://schemas.microsoft.com/office/drawing/2015/06/chart">
            <c:ext xmlns:c16="http://schemas.microsoft.com/office/drawing/2014/chart" uri="{C3380CC4-5D6E-409C-BE32-E72D297353CC}">
              <c16:uniqueId val="{00000000-9C64-CA48-9162-DA5FC1CC0626}"/>
            </c:ext>
          </c:extLst>
        </c:ser>
        <c:dLbls>
          <c:showLegendKey val="0"/>
          <c:showVal val="0"/>
          <c:showCatName val="0"/>
          <c:showSerName val="0"/>
          <c:showPercent val="0"/>
          <c:showBubbleSize val="0"/>
        </c:dLbls>
        <c:gapWidth val="55"/>
        <c:overlap val="100"/>
        <c:axId val="106213376"/>
        <c:axId val="106214912"/>
      </c:barChart>
      <c:catAx>
        <c:axId val="106213376"/>
        <c:scaling>
          <c:orientation val="minMax"/>
        </c:scaling>
        <c:delete val="0"/>
        <c:axPos val="l"/>
        <c:numFmt formatCode="General" sourceLinked="0"/>
        <c:majorTickMark val="none"/>
        <c:minorTickMark val="none"/>
        <c:tickLblPos val="nextTo"/>
        <c:crossAx val="106214912"/>
        <c:crosses val="autoZero"/>
        <c:auto val="1"/>
        <c:lblAlgn val="ctr"/>
        <c:lblOffset val="100"/>
        <c:noMultiLvlLbl val="0"/>
      </c:catAx>
      <c:valAx>
        <c:axId val="106214912"/>
        <c:scaling>
          <c:orientation val="minMax"/>
        </c:scaling>
        <c:delete val="0"/>
        <c:axPos val="b"/>
        <c:majorGridlines/>
        <c:numFmt formatCode="General" sourceLinked="1"/>
        <c:majorTickMark val="none"/>
        <c:minorTickMark val="none"/>
        <c:tickLblPos val="nextTo"/>
        <c:crossAx val="106213376"/>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png"/></Relationships>
</file>

<file path=ppt/drawings/drawing1.xml><?xml version="1.0" encoding="utf-8"?>
<c:userShapes xmlns:c="http://schemas.openxmlformats.org/drawingml/2006/chart">
  <cdr:relSizeAnchor xmlns:cdr="http://schemas.openxmlformats.org/drawingml/2006/chartDrawing">
    <cdr:from>
      <cdr:x>0.8241</cdr:x>
      <cdr:y>0.74657</cdr:y>
    </cdr:from>
    <cdr:to>
      <cdr:x>0.99759</cdr:x>
      <cdr:y>1</cdr:y>
    </cdr:to>
    <cdr:sp macro="" textlink="">
      <cdr:nvSpPr>
        <cdr:cNvPr id="2" name="Text Box 1"/>
        <cdr:cNvSpPr txBox="1"/>
      </cdr:nvSpPr>
      <cdr:spPr>
        <a:xfrm xmlns:a="http://schemas.openxmlformats.org/drawingml/2006/main">
          <a:off x="4343400" y="2870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b="1" i="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AAC65-20A7-ED47-BEE4-B06190B415FE}" type="datetimeFigureOut">
              <a:rPr lang="en-US" smtClean="0"/>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EBBBD-2B3E-CC43-A810-2D546739608F}" type="slidenum">
              <a:rPr lang="en-US" smtClean="0"/>
              <a:t>‹#›</a:t>
            </a:fld>
            <a:endParaRPr lang="en-US"/>
          </a:p>
        </p:txBody>
      </p:sp>
    </p:spTree>
    <p:extLst>
      <p:ext uri="{BB962C8B-B14F-4D97-AF65-F5344CB8AC3E}">
        <p14:creationId xmlns:p14="http://schemas.microsoft.com/office/powerpoint/2010/main" val="28913943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01F7F-738E-594C-806C-ACFAC18FF8A3}" type="slidenum">
              <a:rPr lang="en-US" smtClean="0"/>
              <a:t>2</a:t>
            </a:fld>
            <a:endParaRPr lang="en-US"/>
          </a:p>
        </p:txBody>
      </p:sp>
    </p:spTree>
    <p:extLst>
      <p:ext uri="{BB962C8B-B14F-4D97-AF65-F5344CB8AC3E}">
        <p14:creationId xmlns:p14="http://schemas.microsoft.com/office/powerpoint/2010/main" val="1847020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Brief, semi-structured, evidence-based, psychotherapeutic intervention for advanced cancer patients and their primary caregivers. </a:t>
            </a:r>
          </a:p>
          <a:p>
            <a:r>
              <a:rPr lang="en-US" sz="1200" dirty="0">
                <a:solidFill>
                  <a:schemeClr val="bg1"/>
                </a:solidFill>
              </a:rPr>
              <a:t>- It is designed to help people with metastatic cancer and their caregivers manage the practical and profound problems associated with advanced disease. - The primary goals of </a:t>
            </a:r>
            <a:endParaRPr lang="en-US" dirty="0"/>
          </a:p>
        </p:txBody>
      </p:sp>
      <p:sp>
        <p:nvSpPr>
          <p:cNvPr id="4" name="Slide Number Placeholder 3"/>
          <p:cNvSpPr>
            <a:spLocks noGrp="1"/>
          </p:cNvSpPr>
          <p:nvPr>
            <p:ph type="sldNum" sz="quarter" idx="10"/>
          </p:nvPr>
        </p:nvSpPr>
        <p:spPr/>
        <p:txBody>
          <a:bodyPr/>
          <a:lstStyle/>
          <a:p>
            <a:fld id="{159EBBBD-2B3E-CC43-A810-2D546739608F}" type="slidenum">
              <a:rPr lang="en-US" smtClean="0"/>
              <a:t>25</a:t>
            </a:fld>
            <a:endParaRPr lang="en-US"/>
          </a:p>
        </p:txBody>
      </p:sp>
    </p:spTree>
    <p:extLst>
      <p:ext uri="{BB962C8B-B14F-4D97-AF65-F5344CB8AC3E}">
        <p14:creationId xmlns:p14="http://schemas.microsoft.com/office/powerpoint/2010/main" val="193720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B83ED-0D2D-4847-8543-37726AACD59E}" type="slidenum">
              <a:rPr lang="en-US" smtClean="0"/>
              <a:t>26</a:t>
            </a:fld>
            <a:endParaRPr lang="en-US"/>
          </a:p>
        </p:txBody>
      </p:sp>
    </p:spTree>
    <p:extLst>
      <p:ext uri="{BB962C8B-B14F-4D97-AF65-F5344CB8AC3E}">
        <p14:creationId xmlns:p14="http://schemas.microsoft.com/office/powerpoint/2010/main" val="303752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A98470A-938D-1146-974B-9B3FE9C7B8D8}" type="slidenum">
              <a:rPr lang="en-US" sz="1200"/>
              <a:pPr algn="r" eaLnBrk="1" hangingPunct="1"/>
              <a:t>27</a:t>
            </a:fld>
            <a:endParaRPr lang="en-US" sz="1200"/>
          </a:p>
        </p:txBody>
      </p:sp>
      <p:sp>
        <p:nvSpPr>
          <p:cNvPr id="39939"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a:ln/>
        </p:spPr>
        <p:txBody>
          <a:bodyPr lIns="91428" tIns="45714" rIns="91428" bIns="45714"/>
          <a:lstStyle/>
          <a:p>
            <a:pPr eaLnBrk="1" hangingPunct="1"/>
            <a:r>
              <a:rPr lang="en-GB" sz="800">
                <a:solidFill>
                  <a:srgbClr val="FF6600"/>
                </a:solidFill>
                <a:effectLst>
                  <a:outerShdw blurRad="38100" dist="38100" dir="2700000" algn="tl">
                    <a:srgbClr val="DDDDDD"/>
                  </a:outerShdw>
                </a:effectLst>
                <a:latin typeface="Arial" charset="0"/>
                <a:ea typeface="ＭＳ Ｐゴシック" charset="0"/>
                <a:cs typeface="ＭＳ Ｐゴシック" charset="0"/>
              </a:rPr>
              <a:t>&gt; However these interventions and services </a:t>
            </a:r>
            <a:r>
              <a:rPr lang="en-GB" sz="800" b="1">
                <a:solidFill>
                  <a:srgbClr val="FF6600"/>
                </a:solidFill>
                <a:latin typeface="Arial" charset="0"/>
                <a:ea typeface="ＭＳ Ｐゴシック" charset="0"/>
                <a:cs typeface="ＭＳ Ｐゴシック" charset="0"/>
              </a:rPr>
              <a:t>are not yet regularly offered </a:t>
            </a:r>
            <a:r>
              <a:rPr lang="en-GB" sz="800">
                <a:solidFill>
                  <a:srgbClr val="FF6600"/>
                </a:solidFill>
                <a:effectLst>
                  <a:outerShdw blurRad="38100" dist="38100" dir="2700000" algn="tl">
                    <a:srgbClr val="DDDDDD"/>
                  </a:outerShdw>
                </a:effectLst>
                <a:latin typeface="Arial" charset="0"/>
                <a:ea typeface="ＭＳ Ｐゴシック" charset="0"/>
                <a:cs typeface="ＭＳ Ｐゴシック" charset="0"/>
              </a:rPr>
              <a:t>and included in routine clinical</a:t>
            </a:r>
            <a:r>
              <a:rPr lang="en-GB" sz="800">
                <a:solidFill>
                  <a:srgbClr val="FF6600"/>
                </a:solidFill>
                <a:latin typeface="Arial" charset="0"/>
                <a:ea typeface="ＭＳ Ｐゴシック" charset="0"/>
                <a:cs typeface="ＭＳ Ｐゴシック" charset="0"/>
              </a:rPr>
              <a:t> cancer </a:t>
            </a:r>
            <a:r>
              <a:rPr lang="en-GB" sz="800">
                <a:solidFill>
                  <a:srgbClr val="FF6600"/>
                </a:solidFill>
                <a:effectLst>
                  <a:outerShdw blurRad="38100" dist="38100" dir="2700000" algn="tl">
                    <a:srgbClr val="DDDDDD"/>
                  </a:outerShdw>
                </a:effectLst>
                <a:latin typeface="Arial" charset="0"/>
                <a:ea typeface="ＭＳ Ｐゴシック" charset="0"/>
                <a:cs typeface="ＭＳ Ｐゴシック" charset="0"/>
              </a:rPr>
              <a:t>care…</a:t>
            </a:r>
            <a:endParaRPr lang="pt-PT" sz="700">
              <a:effectLst>
                <a:outerShdw blurRad="38100" dist="38100" dir="2700000" algn="tl">
                  <a:srgbClr val="DDDDDD"/>
                </a:outerShdw>
              </a:effectLst>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GB">
              <a:latin typeface="Arial" pitchFamily="-100" charset="0"/>
            </a:endParaRPr>
          </a:p>
        </p:txBody>
      </p:sp>
      <p:sp>
        <p:nvSpPr>
          <p:cNvPr id="26628" name="Slide Number Placeholder 3"/>
          <p:cNvSpPr txBox="1">
            <a:spLocks noGrp="1"/>
          </p:cNvSpPr>
          <p:nvPr/>
        </p:nvSpPr>
        <p:spPr bwMode="auto">
          <a:xfrm>
            <a:off x="3885295" y="8687019"/>
            <a:ext cx="2972705" cy="456981"/>
          </a:xfrm>
          <a:prstGeom prst="rect">
            <a:avLst/>
          </a:prstGeom>
          <a:noFill/>
          <a:ln w="9525">
            <a:noFill/>
            <a:miter lim="800000"/>
            <a:headEnd/>
            <a:tailEnd/>
          </a:ln>
        </p:spPr>
        <p:txBody>
          <a:bodyPr lIns="91595" tIns="45798" rIns="91595" bIns="45798" anchor="b">
            <a:prstTxWarp prst="textNoShape">
              <a:avLst/>
            </a:prstTxWarp>
          </a:bodyPr>
          <a:lstStyle/>
          <a:p>
            <a:pPr algn="r" defTabSz="915988" eaLnBrk="0" hangingPunct="0"/>
            <a:fld id="{87E1E5BC-1166-2C41-B232-66C96E84CA83}" type="slidenum">
              <a:rPr lang="nl-NL" sz="1200"/>
              <a:pPr algn="r" defTabSz="915988" eaLnBrk="0" hangingPunct="0"/>
              <a:t>29</a:t>
            </a:fld>
            <a:endParaRPr lang="nl-NL"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35BD4-3C3F-B843-8515-E22B8A6C7FBF}" type="slidenum">
              <a:rPr lang="en-US" smtClean="0"/>
              <a:t>33</a:t>
            </a:fld>
            <a:endParaRPr lang="en-US"/>
          </a:p>
        </p:txBody>
      </p:sp>
    </p:spTree>
    <p:extLst>
      <p:ext uri="{BB962C8B-B14F-4D97-AF65-F5344CB8AC3E}">
        <p14:creationId xmlns:p14="http://schemas.microsoft.com/office/powerpoint/2010/main" val="3821831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01F7F-738E-594C-806C-ACFAC18FF8A3}" type="slidenum">
              <a:rPr lang="en-US" smtClean="0"/>
              <a:t>36</a:t>
            </a:fld>
            <a:endParaRPr lang="en-US"/>
          </a:p>
        </p:txBody>
      </p:sp>
    </p:spTree>
    <p:extLst>
      <p:ext uri="{BB962C8B-B14F-4D97-AF65-F5344CB8AC3E}">
        <p14:creationId xmlns:p14="http://schemas.microsoft.com/office/powerpoint/2010/main" val="184702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IPOS Core Curriculum</a:t>
            </a:r>
          </a:p>
        </p:txBody>
      </p:sp>
      <p:sp>
        <p:nvSpPr>
          <p:cNvPr id="7" name="Rectangle 7"/>
          <p:cNvSpPr>
            <a:spLocks noGrp="1" noChangeArrowheads="1"/>
          </p:cNvSpPr>
          <p:nvPr>
            <p:ph type="sldNum" sz="quarter" idx="5"/>
          </p:nvPr>
        </p:nvSpPr>
        <p:spPr/>
        <p:txBody>
          <a:bodyPr/>
          <a:lstStyle/>
          <a:p>
            <a:pPr>
              <a:defRPr/>
            </a:pPr>
            <a:fld id="{17513BB6-F2FF-3848-A269-F56D8E6A8A6E}" type="slidenum">
              <a:rPr lang="en-US" smtClean="0"/>
              <a:pPr>
                <a:defRPr/>
              </a:pPr>
              <a:t>3</a:t>
            </a:fld>
            <a:endParaRPr lang="en-US"/>
          </a:p>
        </p:txBody>
      </p:sp>
      <p:sp>
        <p:nvSpPr>
          <p:cNvPr id="151554" name="Rectangle 2"/>
          <p:cNvSpPr>
            <a:spLocks noGrp="1" noRot="1" noChangeAspect="1" noChangeArrowheads="1" noTextEdit="1"/>
          </p:cNvSpPr>
          <p:nvPr>
            <p:ph type="sldImg"/>
          </p:nvPr>
        </p:nvSpPr>
        <p:spPr>
          <a:xfrm>
            <a:off x="1144588" y="687388"/>
            <a:ext cx="4567237"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 xmlns:ma14="http://schemas.microsoft.com/office/mac/drawingml/2011/main" val="1"/>
            </a:ext>
          </a:extLst>
        </p:spPr>
      </p:sp>
      <p:sp>
        <p:nvSpPr>
          <p:cNvPr id="151555" name="Rectangle 3"/>
          <p:cNvSpPr>
            <a:spLocks noGrp="1" noChangeArrowheads="1"/>
          </p:cNvSpPr>
          <p:nvPr>
            <p:ph type="body" idx="1"/>
          </p:nvPr>
        </p:nvSpPr>
        <p:spPr>
          <a:xfrm>
            <a:off x="914400" y="4343400"/>
            <a:ext cx="5029200" cy="4114800"/>
          </a:xfrm>
          <a:ln/>
        </p:spPr>
        <p:txBody>
          <a:bodyPr lIns="92056" tIns="46027" rIns="92056" bIns="46027"/>
          <a:lstStyle/>
          <a:p>
            <a:pPr>
              <a:defRPr/>
            </a:pPr>
            <a:r>
              <a:rPr lang="en-US"/>
              <a:t>It is helpful to recognize that bad news is in the eyes of the beholder, so that for some patients who are not expecting bad news, it may be particularly hard on them and for others who have some idea as to what is coming they may be more prepared for it. In other words this definition of bad news reflects the idea that bad news changes the view of the future for the beholder and can be variously upsetting depending upon what the person expects to hear from the bearer of the bad news.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7A81069-FD07-3F4D-B706-EE2601E3DC33}" type="slidenum">
              <a:rPr lang="en-US" sz="1200">
                <a:latin typeface="Calibri" charset="0"/>
              </a:rPr>
              <a:pPr algn="r" eaLnBrk="1" hangingPunct="1"/>
              <a:t>6</a:t>
            </a:fld>
            <a:endParaRPr lang="en-US" sz="1200">
              <a:latin typeface="Calibri" charset="0"/>
            </a:endParaRPr>
          </a:p>
        </p:txBody>
      </p:sp>
      <p:sp>
        <p:nvSpPr>
          <p:cNvPr id="20483" name="Rectangle 2"/>
          <p:cNvSpPr>
            <a:spLocks noGrp="1" noRot="1" noChangeAspect="1" noChangeArrowheads="1" noTextEdit="1"/>
          </p:cNvSpPr>
          <p:nvPr>
            <p:ph type="sldImg"/>
          </p:nvPr>
        </p:nvSpPr>
        <p:spPr bwMode="auto">
          <a:xfrm>
            <a:off x="1146175" y="70326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4" name="Rectangle 3"/>
          <p:cNvSpPr>
            <a:spLocks noGrp="1" noChangeArrowheads="1"/>
          </p:cNvSpPr>
          <p:nvPr>
            <p:ph type="body" idx="1"/>
          </p:nvPr>
        </p:nvSpPr>
        <p:spPr bwMode="auto">
          <a:xfrm>
            <a:off x="847725" y="4343400"/>
            <a:ext cx="51704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8" tIns="45714" rIns="91428" bIns="45714"/>
          <a:lstStyle/>
          <a:p>
            <a:pPr eaLnBrk="1" hangingPunct="1">
              <a:lnSpc>
                <a:spcPct val="130000"/>
              </a:lnSpc>
              <a:spcBef>
                <a:spcPct val="0"/>
              </a:spcBef>
            </a:pPr>
            <a:endParaRPr lang="de-DE" sz="100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IPOS Core Curriculum</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D3292C-AAC3-E448-B7CF-1D29004F5ED1}" type="slidenum">
              <a:rPr lang="en-US" sz="1200"/>
              <a:pPr eaLnBrk="1" hangingPunct="1"/>
              <a:t>7</a:t>
            </a:fld>
            <a:endParaRPr lang="en-US" sz="120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it-IT">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B686556-4978-C947-8ED1-446FD448EF5A}" type="slidenum">
              <a:rPr lang="en-US" sz="1200">
                <a:latin typeface="Calibri" charset="0"/>
              </a:rPr>
              <a:pPr algn="r" eaLnBrk="1" hangingPunct="1"/>
              <a:t>8</a:t>
            </a:fld>
            <a:endParaRPr lang="en-US" sz="1200">
              <a:latin typeface="Calibri" charset="0"/>
            </a:endParaRPr>
          </a:p>
        </p:txBody>
      </p:sp>
      <p:sp>
        <p:nvSpPr>
          <p:cNvPr id="2253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8" tIns="45714" rIns="91428" bIns="45714"/>
          <a:lstStyle/>
          <a:p>
            <a:pPr eaLnBrk="1" hangingPunct="1">
              <a:spcBef>
                <a:spcPct val="0"/>
              </a:spcBef>
            </a:pPr>
            <a:endParaRPr lang="it-IT">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lnSpc>
                <a:spcPct val="140000"/>
              </a:lnSpc>
              <a:spcBef>
                <a:spcPct val="35000"/>
              </a:spcBef>
            </a:pPr>
            <a:endParaRPr lang="it-IT">
              <a:latin typeface="Calibri" charset="0"/>
              <a:ea typeface="ＭＳ Ｐゴシック" charset="0"/>
              <a:cs typeface="ＭＳ Ｐゴシック" charset="0"/>
            </a:endParaRPr>
          </a:p>
        </p:txBody>
      </p:sp>
      <p:sp>
        <p:nvSpPr>
          <p:cNvPr id="2458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PT" sz="1200">
                <a:latin typeface="Calibri" charset="0"/>
              </a:rPr>
              <a:t>Building a Psycho-oncology Service - Luzia Travado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EDD4F-6FF5-C94C-AA13-8D05D1104FC7}" type="slidenum">
              <a:rPr lang="it-IT"/>
              <a:pPr/>
              <a:t>15</a:t>
            </a:fld>
            <a:endParaRPr lang="it-IT"/>
          </a:p>
        </p:txBody>
      </p:sp>
      <p:sp>
        <p:nvSpPr>
          <p:cNvPr id="1135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35619" name="Rectangle 3"/>
          <p:cNvSpPr>
            <a:spLocks noGrp="1" noChangeArrowheads="1"/>
          </p:cNvSpPr>
          <p:nvPr>
            <p:ph type="body" idx="1"/>
          </p:nvPr>
        </p:nvSpPr>
        <p:spPr>
          <a:xfrm>
            <a:off x="686456" y="4343400"/>
            <a:ext cx="5485089" cy="4114800"/>
          </a:xfrm>
        </p:spPr>
        <p:txBody>
          <a:bodyPr/>
          <a:lstStyle/>
          <a:p>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EA6AEDB-6D57-9E4D-96CF-D9C3FA853DAB}" type="slidenum">
              <a:rPr lang="en-US" sz="1200">
                <a:latin typeface="Calibri" charset="0"/>
              </a:rPr>
              <a:pPr algn="r" eaLnBrk="1" hangingPunct="1"/>
              <a:t>16</a:t>
            </a:fld>
            <a:endParaRPr lang="en-US" sz="1200">
              <a:latin typeface="Calibri" charset="0"/>
            </a:endParaRPr>
          </a:p>
        </p:txBody>
      </p:sp>
      <p:sp>
        <p:nvSpPr>
          <p:cNvPr id="266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8" tIns="45714" rIns="91428" bIns="45714"/>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E8581C2-7F53-2345-A7C6-DE9509779F87}" type="slidenum">
              <a:rPr lang="en-US" sz="1200">
                <a:effectLst>
                  <a:outerShdw blurRad="38100" dist="38100" dir="2700000" algn="tl">
                    <a:srgbClr val="DDDDDD"/>
                  </a:outerShdw>
                </a:effectLst>
                <a:latin typeface="Calibri" charset="0"/>
              </a:rPr>
              <a:pPr algn="r" eaLnBrk="1" hangingPunct="1"/>
              <a:t>19</a:t>
            </a:fld>
            <a:endParaRPr lang="en-US" sz="1200">
              <a:effectLst>
                <a:outerShdw blurRad="38100" dist="38100" dir="2700000" algn="tl">
                  <a:srgbClr val="DDDDDD"/>
                </a:outerShdw>
              </a:effectLst>
              <a:latin typeface="Calibri"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8" tIns="45714" rIns="91428" bIns="45714"/>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45756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BE71F4B1-B915-744C-BE83-45ED930E822C}"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pt-PT"/>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Click to edit Master subtitle style</a:t>
            </a:r>
            <a:endParaRPr dirty="0"/>
          </a:p>
        </p:txBody>
      </p:sp>
      <p:sp>
        <p:nvSpPr>
          <p:cNvPr id="4" name="Date Placeholder 3"/>
          <p:cNvSpPr>
            <a:spLocks noGrp="1"/>
          </p:cNvSpPr>
          <p:nvPr>
            <p:ph type="dt" sz="half" idx="10"/>
          </p:nvPr>
        </p:nvSpPr>
        <p:spPr/>
        <p:txBody>
          <a:bodyPr/>
          <a:lstStyle/>
          <a:p>
            <a:fld id="{4AAAF1B7-2EBD-A44F-8A0D-998312B3CF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4AAAF1B7-2EBD-A44F-8A0D-998312B3CF48}"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pt-PT"/>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4AAAF1B7-2EBD-A44F-8A0D-998312B3CF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pt-PT"/>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4AAAF1B7-2EBD-A44F-8A0D-998312B3CF48}" type="datetimeFigureOut">
              <a:rPr lang="en-US" smtClean="0"/>
              <a:t>1/28/2020</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BE71F4B1-B915-744C-BE83-45ED930E822C}"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pt-PT"/>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4AAAF1B7-2EBD-A44F-8A0D-998312B3CF48}" type="datetimeFigureOut">
              <a:rPr lang="en-US" smtClean="0"/>
              <a:t>1/28/2020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pt-PT"/>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4AAAF1B7-2EBD-A44F-8A0D-998312B3CF48}" type="datetimeFigureOut">
              <a:rPr lang="en-US" smtClean="0"/>
              <a:t>1/28/2020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pt-PT"/>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4" name="Date Placeholder 3"/>
          <p:cNvSpPr>
            <a:spLocks noGrp="1"/>
          </p:cNvSpPr>
          <p:nvPr>
            <p:ph type="dt" sz="half" idx="10"/>
          </p:nvPr>
        </p:nvSpPr>
        <p:spPr/>
        <p:txBody>
          <a:bodyPr/>
          <a:lstStyle/>
          <a:p>
            <a:fld id="{4AAAF1B7-2EBD-A44F-8A0D-998312B3CF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pt-PT"/>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4" name="Date Placeholder 3"/>
          <p:cNvSpPr>
            <a:spLocks noGrp="1"/>
          </p:cNvSpPr>
          <p:nvPr>
            <p:ph type="dt" sz="half" idx="10"/>
          </p:nvPr>
        </p:nvSpPr>
        <p:spPr/>
        <p:txBody>
          <a:bodyPr/>
          <a:lstStyle/>
          <a:p>
            <a:fld id="{4AAAF1B7-2EBD-A44F-8A0D-998312B3CF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213C76"/>
                </a:solidFill>
              </a:defRPr>
            </a:lvl1pPr>
            <a:lvl2pPr>
              <a:defRPr>
                <a:solidFill>
                  <a:srgbClr val="213C76"/>
                </a:solidFill>
              </a:defRPr>
            </a:lvl2pPr>
            <a:lvl3pPr>
              <a:defRPr>
                <a:solidFill>
                  <a:srgbClr val="213C76"/>
                </a:solidFill>
              </a:defRPr>
            </a:lvl3pPr>
            <a:lvl4pPr>
              <a:defRPr>
                <a:solidFill>
                  <a:srgbClr val="213C76"/>
                </a:solidFill>
              </a:defRPr>
            </a:lvl4pPr>
            <a:lvl5pPr>
              <a:defRPr>
                <a:solidFill>
                  <a:srgbClr val="213C7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10" hasCustomPrompt="1"/>
          </p:nvPr>
        </p:nvSpPr>
        <p:spPr>
          <a:xfrm>
            <a:off x="214313" y="6350670"/>
            <a:ext cx="4357687" cy="309563"/>
          </a:xfrm>
        </p:spPr>
        <p:txBody>
          <a:bodyPr anchor="b"/>
          <a:lstStyle>
            <a:lvl1pPr marL="0" indent="0">
              <a:spcBef>
                <a:spcPts val="0"/>
              </a:spcBef>
              <a:buNone/>
              <a:defRPr sz="1000">
                <a:solidFill>
                  <a:schemeClr val="tx2"/>
                </a:solidFill>
              </a:defRPr>
            </a:lvl1pPr>
            <a:lvl2pPr marL="456180" indent="0">
              <a:buNone/>
              <a:defRPr sz="1000">
                <a:solidFill>
                  <a:schemeClr val="tx1"/>
                </a:solidFill>
              </a:defRPr>
            </a:lvl2pPr>
            <a:lvl3pPr marL="912392" indent="0">
              <a:buNone/>
              <a:defRPr sz="1000">
                <a:solidFill>
                  <a:schemeClr val="tx1"/>
                </a:solidFill>
              </a:defRPr>
            </a:lvl3pPr>
            <a:lvl4pPr marL="1368591" indent="0">
              <a:buNone/>
              <a:defRPr sz="1000">
                <a:solidFill>
                  <a:schemeClr val="tx1"/>
                </a:solidFill>
              </a:defRPr>
            </a:lvl4pPr>
            <a:lvl5pPr marL="1824784" indent="0">
              <a:buNone/>
              <a:defRPr sz="1000">
                <a:solidFill>
                  <a:schemeClr val="tx1"/>
                </a:solidFill>
              </a:defRPr>
            </a:lvl5pPr>
          </a:lstStyle>
          <a:p>
            <a:pPr lvl="0"/>
            <a:r>
              <a:rPr lang="en-US" dirty="0"/>
              <a:t>References </a:t>
            </a:r>
          </a:p>
        </p:txBody>
      </p:sp>
      <p:sp>
        <p:nvSpPr>
          <p:cNvPr id="8" name="Text Placeholder 4"/>
          <p:cNvSpPr>
            <a:spLocks noGrp="1"/>
          </p:cNvSpPr>
          <p:nvPr>
            <p:ph type="body" sz="quarter" idx="11" hasCustomPrompt="1"/>
          </p:nvPr>
        </p:nvSpPr>
        <p:spPr>
          <a:xfrm>
            <a:off x="4572000" y="6350670"/>
            <a:ext cx="4357688" cy="309563"/>
          </a:xfrm>
        </p:spPr>
        <p:txBody>
          <a:bodyPr anchor="b"/>
          <a:lstStyle>
            <a:lvl1pPr marL="0" indent="0" algn="r">
              <a:spcBef>
                <a:spcPts val="0"/>
              </a:spcBef>
              <a:buNone/>
              <a:defRPr sz="1000">
                <a:solidFill>
                  <a:schemeClr val="tx2"/>
                </a:solidFill>
              </a:defRPr>
            </a:lvl1pPr>
            <a:lvl2pPr marL="456180" indent="0">
              <a:buNone/>
              <a:defRPr sz="1000">
                <a:solidFill>
                  <a:schemeClr val="tx1"/>
                </a:solidFill>
              </a:defRPr>
            </a:lvl2pPr>
            <a:lvl3pPr marL="912392" indent="0">
              <a:buNone/>
              <a:defRPr sz="1000">
                <a:solidFill>
                  <a:schemeClr val="tx1"/>
                </a:solidFill>
              </a:defRPr>
            </a:lvl3pPr>
            <a:lvl4pPr marL="1368591" indent="0">
              <a:buNone/>
              <a:defRPr sz="1000">
                <a:solidFill>
                  <a:schemeClr val="tx1"/>
                </a:solidFill>
              </a:defRPr>
            </a:lvl4pPr>
            <a:lvl5pPr marL="1824784" indent="0">
              <a:buNone/>
              <a:defRPr sz="1000">
                <a:solidFill>
                  <a:schemeClr val="tx1"/>
                </a:solidFill>
              </a:defRPr>
            </a:lvl5pPr>
          </a:lstStyle>
          <a:p>
            <a:pPr lvl="0"/>
            <a:r>
              <a:rPr lang="en-US" dirty="0"/>
              <a:t>Footnotes</a:t>
            </a:r>
          </a:p>
        </p:txBody>
      </p:sp>
    </p:spTree>
    <p:extLst>
      <p:ext uri="{BB962C8B-B14F-4D97-AF65-F5344CB8AC3E}">
        <p14:creationId xmlns:p14="http://schemas.microsoft.com/office/powerpoint/2010/main" val="29284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pt-PT"/>
              <a:t>Click to edit Master title style</a:t>
            </a:r>
            <a:endParaRPr/>
          </a:p>
        </p:txBody>
      </p:sp>
      <p:sp>
        <p:nvSpPr>
          <p:cNvPr id="3" name="Content Placeholder 2"/>
          <p:cNvSpPr>
            <a:spLocks noGrp="1"/>
          </p:cNvSpPr>
          <p:nvPr>
            <p:ph idx="1"/>
          </p:nvPr>
        </p:nvSpPr>
        <p:spPr/>
        <p:txBody>
          <a:bodyPr/>
          <a:lstStyle>
            <a:lvl5pPr>
              <a:defRPr/>
            </a:lvl5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4" name="Date Placeholder 3"/>
          <p:cNvSpPr>
            <a:spLocks noGrp="1"/>
          </p:cNvSpPr>
          <p:nvPr>
            <p:ph type="dt" sz="half" idx="10"/>
          </p:nvPr>
        </p:nvSpPr>
        <p:spPr/>
        <p:txBody>
          <a:bodyPr/>
          <a:lstStyle/>
          <a:p>
            <a:fld id="{4AAAF1B7-2EBD-A44F-8A0D-998312B3CF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pt-PT"/>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Click to edit Master text styles</a:t>
            </a:r>
          </a:p>
        </p:txBody>
      </p:sp>
      <p:sp>
        <p:nvSpPr>
          <p:cNvPr id="4" name="Date Placeholder 3"/>
          <p:cNvSpPr>
            <a:spLocks noGrp="1"/>
          </p:cNvSpPr>
          <p:nvPr>
            <p:ph type="dt" sz="half" idx="10"/>
          </p:nvPr>
        </p:nvSpPr>
        <p:spPr/>
        <p:txBody>
          <a:bodyPr/>
          <a:lstStyle/>
          <a:p>
            <a:fld id="{4AAAF1B7-2EBD-A44F-8A0D-998312B3CF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pt-PT"/>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5" name="Date Placeholder 4"/>
          <p:cNvSpPr>
            <a:spLocks noGrp="1"/>
          </p:cNvSpPr>
          <p:nvPr>
            <p:ph type="dt" sz="half" idx="10"/>
          </p:nvPr>
        </p:nvSpPr>
        <p:spPr/>
        <p:txBody>
          <a:bodyPr/>
          <a:lstStyle/>
          <a:p>
            <a:fld id="{4AAAF1B7-2EBD-A44F-8A0D-998312B3CF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pt-PT"/>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7" name="Date Placeholder 6"/>
          <p:cNvSpPr>
            <a:spLocks noGrp="1"/>
          </p:cNvSpPr>
          <p:nvPr>
            <p:ph type="dt" sz="half" idx="10"/>
          </p:nvPr>
        </p:nvSpPr>
        <p:spPr/>
        <p:txBody>
          <a:bodyPr/>
          <a:lstStyle/>
          <a:p>
            <a:fld id="{4AAAF1B7-2EBD-A44F-8A0D-998312B3CF48}"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1F4B1-B915-744C-BE83-45ED930E822C}"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pt-PT"/>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5" name="Date Placeholder 4"/>
          <p:cNvSpPr>
            <a:spLocks noGrp="1"/>
          </p:cNvSpPr>
          <p:nvPr>
            <p:ph type="dt" sz="half" idx="10"/>
          </p:nvPr>
        </p:nvSpPr>
        <p:spPr/>
        <p:txBody>
          <a:bodyPr/>
          <a:lstStyle/>
          <a:p>
            <a:fld id="{4AAAF1B7-2EBD-A44F-8A0D-998312B3CF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1F4B1-B915-744C-BE83-45ED930E822C}"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pt-PT"/>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5" name="Date Placeholder 4"/>
          <p:cNvSpPr>
            <a:spLocks noGrp="1"/>
          </p:cNvSpPr>
          <p:nvPr>
            <p:ph type="dt" sz="half" idx="10"/>
          </p:nvPr>
        </p:nvSpPr>
        <p:spPr/>
        <p:txBody>
          <a:bodyPr/>
          <a:lstStyle/>
          <a:p>
            <a:fld id="{4AAAF1B7-2EBD-A44F-8A0D-998312B3CF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1F4B1-B915-744C-BE83-45ED930E822C}"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pt-PT"/>
              <a:t>Click to edit Master title style</a:t>
            </a:r>
            <a:endParaRPr/>
          </a:p>
        </p:txBody>
      </p:sp>
      <p:sp>
        <p:nvSpPr>
          <p:cNvPr id="5" name="Date Placeholder 4"/>
          <p:cNvSpPr>
            <a:spLocks noGrp="1"/>
          </p:cNvSpPr>
          <p:nvPr>
            <p:ph type="dt" sz="half" idx="10"/>
          </p:nvPr>
        </p:nvSpPr>
        <p:spPr/>
        <p:txBody>
          <a:bodyPr/>
          <a:lstStyle/>
          <a:p>
            <a:fld id="{4AAAF1B7-2EBD-A44F-8A0D-998312B3CF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1F4B1-B915-744C-BE83-45ED930E822C}"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pt-PT"/>
              <a:t>Click to edit Master title style</a:t>
            </a:r>
            <a:endParaRPr/>
          </a:p>
        </p:txBody>
      </p:sp>
      <p:sp>
        <p:nvSpPr>
          <p:cNvPr id="3" name="Date Placeholder 2"/>
          <p:cNvSpPr>
            <a:spLocks noGrp="1"/>
          </p:cNvSpPr>
          <p:nvPr>
            <p:ph type="dt" sz="half" idx="10"/>
          </p:nvPr>
        </p:nvSpPr>
        <p:spPr/>
        <p:txBody>
          <a:bodyPr/>
          <a:lstStyle/>
          <a:p>
            <a:fld id="{4AAAF1B7-2EBD-A44F-8A0D-998312B3CF48}"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1F4B1-B915-744C-BE83-45ED930E82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pt-PT"/>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4AAAF1B7-2EBD-A44F-8A0D-998312B3CF48}" type="datetimeFigureOut">
              <a:rPr lang="en-US" smtClean="0"/>
              <a:t>1/28/2020</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BE71F4B1-B915-744C-BE83-45ED930E82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hyperlink" Target="https://www.ncbi.nlm.nih.gov/pmc/articles/PMC6302798/" TargetMode="External"/><Relationship Id="rId4" Type="http://schemas.openxmlformats.org/officeDocument/2006/relationships/hyperlink" Target="https://www.ncbi.nlm.nih.gov/pubmed/?term=Brochmann%20N%5bAuthor%5d&amp;cauthor=true&amp;cauthor_uid=30588121"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wmf"/><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58.png"/><Relationship Id="rId4" Type="http://schemas.openxmlformats.org/officeDocument/2006/relationships/package" Target="../embeddings/Microsoft_Word_Document3.docx"/></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11" Type="http://schemas.openxmlformats.org/officeDocument/2006/relationships/image" Target="../media/image73.jpeg"/><Relationship Id="rId5" Type="http://schemas.openxmlformats.org/officeDocument/2006/relationships/image" Target="../media/image67.jpeg"/><Relationship Id="rId15" Type="http://schemas.openxmlformats.org/officeDocument/2006/relationships/image" Target="../media/image7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 Id="rId14" Type="http://schemas.openxmlformats.org/officeDocument/2006/relationships/image" Target="../media/image76.jpe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152399" y="0"/>
            <a:ext cx="8842187" cy="6858000"/>
          </a:xfrm>
          <a:prstGeom prst="rect">
            <a:avLst/>
          </a:prstGeom>
          <a:solidFill>
            <a:schemeClr val="bg1"/>
          </a:solidFill>
        </p:spPr>
        <p:txBody>
          <a:bodyPr>
            <a:normAutofit fontScale="97500"/>
          </a:bodyPr>
          <a:lstStyle>
            <a:lvl1pPr algn="l" defTabSz="914400" rtl="0" eaLnBrk="1" latinLnBrk="0" hangingPunct="1">
              <a:spcBef>
                <a:spcPct val="0"/>
              </a:spcBef>
              <a:buNone/>
              <a:defRPr sz="3800" kern="1200">
                <a:solidFill>
                  <a:schemeClr val="bg1"/>
                </a:solidFill>
                <a:latin typeface="+mj-lt"/>
                <a:ea typeface="+mj-ea"/>
                <a:cs typeface="+mj-cs"/>
              </a:defRPr>
            </a:lvl1pPr>
          </a:lstStyle>
          <a:p>
            <a:endParaRPr lang="pt-PT" b="1" dirty="0">
              <a:solidFill>
                <a:srgbClr val="FF6600"/>
              </a:solidFill>
              <a:effectLst>
                <a:outerShdw blurRad="50800" dist="38100" dir="2700000" algn="tl" rotWithShape="0">
                  <a:prstClr val="black">
                    <a:alpha val="40000"/>
                  </a:prstClr>
                </a:outerShdw>
              </a:effectLst>
            </a:endParaRPr>
          </a:p>
          <a:p>
            <a:endParaRPr lang="pt-PT" b="1" dirty="0">
              <a:solidFill>
                <a:schemeClr val="tx1"/>
              </a:solidFill>
              <a:effectLst>
                <a:outerShdw blurRad="50800" dist="38100" dir="2700000" algn="tl" rotWithShape="0">
                  <a:prstClr val="black">
                    <a:alpha val="40000"/>
                  </a:prstClr>
                </a:outerShdw>
              </a:effectLst>
            </a:endParaRPr>
          </a:p>
          <a:p>
            <a:endParaRPr lang="pt-PT" sz="1000" b="1" dirty="0">
              <a:solidFill>
                <a:schemeClr val="tx1"/>
              </a:solidFill>
              <a:effectLst>
                <a:outerShdw blurRad="50800" dist="38100" dir="2700000" algn="tl" rotWithShape="0">
                  <a:prstClr val="black">
                    <a:alpha val="40000"/>
                  </a:prstClr>
                </a:outerShdw>
              </a:effectLst>
            </a:endParaRPr>
          </a:p>
          <a:p>
            <a:pPr algn="ctr"/>
            <a:r>
              <a:rPr lang="pt-PT" sz="1000" b="1" dirty="0">
                <a:solidFill>
                  <a:schemeClr val="tx1"/>
                </a:solidFill>
                <a:effectLst>
                  <a:outerShdw blurRad="50800" dist="38100" dir="2700000" algn="tl" rotWithShape="0">
                    <a:prstClr val="black">
                      <a:alpha val="40000"/>
                    </a:prstClr>
                  </a:outerShdw>
                </a:effectLst>
              </a:rPr>
              <a:t> </a:t>
            </a:r>
            <a:r>
              <a:rPr lang="pt-PT" sz="4100" b="1" dirty="0">
                <a:solidFill>
                  <a:schemeClr val="tx1"/>
                </a:solidFill>
                <a:effectLst>
                  <a:outerShdw blurRad="50800" dist="38100" dir="2700000" algn="tl" rotWithShape="0">
                    <a:prstClr val="black">
                      <a:alpha val="40000"/>
                    </a:prstClr>
                  </a:outerShdw>
                </a:effectLst>
              </a:rPr>
              <a:t>  </a:t>
            </a:r>
          </a:p>
          <a:p>
            <a:pPr fontAlgn="base"/>
            <a:r>
              <a:rPr lang="en-CA" dirty="0">
                <a:solidFill>
                  <a:schemeClr val="tx1"/>
                </a:solidFill>
              </a:rPr>
              <a:t> </a:t>
            </a:r>
            <a:endParaRPr lang="pt-PT" dirty="0">
              <a:solidFill>
                <a:schemeClr val="tx1"/>
              </a:solidFill>
            </a:endParaRPr>
          </a:p>
          <a:p>
            <a:pPr fontAlgn="base"/>
            <a:endParaRPr lang="pt-PT" dirty="0"/>
          </a:p>
        </p:txBody>
      </p:sp>
      <p:pic>
        <p:nvPicPr>
          <p:cNvPr id="3" name="Picture 2" descr="Logo_CF_Horizontal_EN.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469" y="5206548"/>
            <a:ext cx="2367104" cy="687007"/>
          </a:xfrm>
          <a:prstGeom prst="rect">
            <a:avLst/>
          </a:prstGeom>
        </p:spPr>
      </p:pic>
      <p:pic>
        <p:nvPicPr>
          <p:cNvPr id="4" name="Picture 8" descr="IPOS_logo_color1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0493" y="5124785"/>
            <a:ext cx="1754094" cy="76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xmlns="" id="{D7D2B93F-AF6E-0146-A296-5FCA995B9FC5}"/>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14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4">
            <a:extLst>
              <a:ext uri="{FF2B5EF4-FFF2-40B4-BE49-F238E27FC236}">
                <a16:creationId xmlns:a16="http://schemas.microsoft.com/office/drawing/2014/main" xmlns="" id="{0207E584-0EBE-AD46-ACEF-385BDE59D923}"/>
              </a:ext>
            </a:extLst>
          </p:cNvPr>
          <p:cNvSpPr>
            <a:spLocks noGrp="1"/>
          </p:cNvSpPr>
          <p:nvPr>
            <p:ph type="title"/>
          </p:nvPr>
        </p:nvSpPr>
        <p:spPr>
          <a:xfrm>
            <a:off x="779463" y="2045229"/>
            <a:ext cx="7583487" cy="1362075"/>
          </a:xfrm>
        </p:spPr>
        <p:txBody>
          <a:bodyPr/>
          <a:lstStyle/>
          <a:p>
            <a:pPr algn="ctr" fontAlgn="base"/>
            <a:r>
              <a:rPr lang="en-US" dirty="0">
                <a:solidFill>
                  <a:srgbClr val="990101"/>
                </a:solidFill>
              </a:rPr>
              <a:t>Psycho Social Impact </a:t>
            </a:r>
            <a:br>
              <a:rPr lang="en-US" dirty="0">
                <a:solidFill>
                  <a:srgbClr val="990101"/>
                </a:solidFill>
              </a:rPr>
            </a:br>
            <a:r>
              <a:rPr lang="en-US" dirty="0">
                <a:solidFill>
                  <a:srgbClr val="990101"/>
                </a:solidFill>
              </a:rPr>
              <a:t>of diagnosis: </a:t>
            </a:r>
            <a:r>
              <a:rPr lang="en-CA" dirty="0">
                <a:solidFill>
                  <a:srgbClr val="990101"/>
                </a:solidFill>
              </a:rPr>
              <a:t> </a:t>
            </a:r>
            <a:r>
              <a:rPr lang="pt-PT" dirty="0">
                <a:solidFill>
                  <a:srgbClr val="990101"/>
                </a:solidFill>
              </a:rPr>
              <a:t> </a:t>
            </a:r>
            <a:br>
              <a:rPr lang="pt-PT" dirty="0">
                <a:solidFill>
                  <a:srgbClr val="990101"/>
                </a:solidFill>
              </a:rPr>
            </a:br>
            <a:r>
              <a:rPr lang="en-US" dirty="0">
                <a:solidFill>
                  <a:srgbClr val="990101"/>
                </a:solidFill>
              </a:rPr>
              <a:t>Patient diagnosis</a:t>
            </a:r>
            <a:endParaRPr lang="pt-PT" dirty="0">
              <a:solidFill>
                <a:srgbClr val="990101"/>
              </a:solidFill>
            </a:endParaRPr>
          </a:p>
        </p:txBody>
      </p:sp>
      <p:sp>
        <p:nvSpPr>
          <p:cNvPr id="6" name="Marcador de Posição do Texto 5">
            <a:extLst>
              <a:ext uri="{FF2B5EF4-FFF2-40B4-BE49-F238E27FC236}">
                <a16:creationId xmlns:a16="http://schemas.microsoft.com/office/drawing/2014/main" xmlns="" id="{C6D8E9F8-2010-B34D-8AFE-D971AD2DA17E}"/>
              </a:ext>
            </a:extLst>
          </p:cNvPr>
          <p:cNvSpPr>
            <a:spLocks noGrp="1"/>
          </p:cNvSpPr>
          <p:nvPr>
            <p:ph type="body" idx="1"/>
          </p:nvPr>
        </p:nvSpPr>
        <p:spPr>
          <a:xfrm>
            <a:off x="779463" y="3950354"/>
            <a:ext cx="7583487" cy="2564746"/>
          </a:xfrm>
        </p:spPr>
        <p:txBody>
          <a:bodyPr>
            <a:normAutofit fontScale="92500" lnSpcReduction="10000"/>
          </a:bodyPr>
          <a:lstStyle/>
          <a:p>
            <a:pPr algn="ctr"/>
            <a:r>
              <a:rPr lang="vi-VN" sz="2600" b="1" dirty="0">
                <a:solidFill>
                  <a:srgbClr val="AA0004"/>
                </a:solidFill>
              </a:rPr>
              <a:t>Luzia Travado, PhD, MSc, ClinPsych</a:t>
            </a:r>
            <a:endParaRPr lang="vi-VN" sz="2600" b="1" baseline="30000" dirty="0">
              <a:solidFill>
                <a:srgbClr val="AA0004"/>
              </a:solidFill>
            </a:endParaRPr>
          </a:p>
          <a:p>
            <a:pPr algn="ctr"/>
            <a:r>
              <a:rPr lang="vi-VN" dirty="0">
                <a:solidFill>
                  <a:srgbClr val="990101"/>
                </a:solidFill>
              </a:rPr>
              <a:t>Psycho-oncology clinician and researcher</a:t>
            </a:r>
          </a:p>
          <a:p>
            <a:pPr algn="ctr"/>
            <a:r>
              <a:rPr lang="vi-VN" dirty="0">
                <a:solidFill>
                  <a:srgbClr val="990101"/>
                </a:solidFill>
              </a:rPr>
              <a:t>Champalimaud Clinical and Research Center, </a:t>
            </a:r>
          </a:p>
          <a:p>
            <a:pPr algn="ctr"/>
            <a:r>
              <a:rPr lang="vi-VN" dirty="0">
                <a:solidFill>
                  <a:srgbClr val="990101"/>
                </a:solidFill>
              </a:rPr>
              <a:t>Champalimaud Foundation, </a:t>
            </a:r>
          </a:p>
          <a:p>
            <a:pPr algn="ctr"/>
            <a:r>
              <a:rPr lang="vi-VN" dirty="0">
                <a:solidFill>
                  <a:srgbClr val="990101"/>
                </a:solidFill>
              </a:rPr>
              <a:t>Lisbon, Portugal</a:t>
            </a:r>
            <a:br>
              <a:rPr lang="vi-VN" dirty="0">
                <a:solidFill>
                  <a:srgbClr val="990101"/>
                </a:solidFill>
              </a:rPr>
            </a:br>
            <a:endParaRPr lang="vi-VN" dirty="0">
              <a:solidFill>
                <a:srgbClr val="990101"/>
              </a:solidFill>
            </a:endParaRPr>
          </a:p>
          <a:p>
            <a:pPr algn="ctr"/>
            <a:r>
              <a:rPr lang="vi-VN" dirty="0">
                <a:solidFill>
                  <a:srgbClr val="990101"/>
                </a:solidFill>
              </a:rPr>
              <a:t>President Emeritus, </a:t>
            </a:r>
            <a:r>
              <a:rPr lang="vi-VN" dirty="0">
                <a:solidFill>
                  <a:srgbClr val="AA0004"/>
                </a:solidFill>
              </a:rPr>
              <a:t>International Psycho-Oncology Society</a:t>
            </a:r>
          </a:p>
          <a:p>
            <a:endParaRPr lang="pt-PT" dirty="0"/>
          </a:p>
        </p:txBody>
      </p:sp>
    </p:spTree>
    <p:extLst>
      <p:ext uri="{BB962C8B-B14F-4D97-AF65-F5344CB8AC3E}">
        <p14:creationId xmlns:p14="http://schemas.microsoft.com/office/powerpoint/2010/main" val="331722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0825" y="950913"/>
            <a:ext cx="882173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Immagin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765175"/>
            <a:ext cx="38989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egnaposto contenuto 2"/>
          <p:cNvSpPr>
            <a:spLocks noGrp="1"/>
          </p:cNvSpPr>
          <p:nvPr>
            <p:ph idx="1"/>
          </p:nvPr>
        </p:nvSpPr>
        <p:spPr>
          <a:xfrm>
            <a:off x="1000125" y="3286125"/>
            <a:ext cx="7358063" cy="2376488"/>
          </a:xfrm>
        </p:spPr>
        <p:txBody>
          <a:bodyPr>
            <a:normAutofit fontScale="85000" lnSpcReduction="20000"/>
          </a:bodyPr>
          <a:lstStyle/>
          <a:p>
            <a:r>
              <a:rPr lang="it-IT" sz="2400" dirty="0">
                <a:solidFill>
                  <a:srgbClr val="FFFF00"/>
                </a:solidFill>
                <a:latin typeface="Calibri" charset="0"/>
                <a:ea typeface="ＭＳ Ｐゴシック" charset="0"/>
                <a:cs typeface="ＭＳ Ｐゴシック" charset="0"/>
              </a:rPr>
              <a:t>Cases of </a:t>
            </a:r>
            <a:r>
              <a:rPr lang="it-IT" sz="2400" dirty="0" err="1">
                <a:solidFill>
                  <a:srgbClr val="FFFF00"/>
                </a:solidFill>
                <a:latin typeface="Calibri" charset="0"/>
                <a:ea typeface="ＭＳ Ｐゴシック" charset="0"/>
                <a:cs typeface="ＭＳ Ｐゴシック" charset="0"/>
              </a:rPr>
              <a:t>Anxiety</a:t>
            </a:r>
            <a:r>
              <a:rPr lang="it-IT" sz="2400" dirty="0">
                <a:solidFill>
                  <a:srgbClr val="FFFF00"/>
                </a:solidFill>
                <a:latin typeface="Calibri" charset="0"/>
                <a:ea typeface="ＭＳ Ｐゴシック" charset="0"/>
                <a:cs typeface="ＭＳ Ｐゴシック" charset="0"/>
              </a:rPr>
              <a:t> </a:t>
            </a:r>
            <a:r>
              <a:rPr lang="it-IT" sz="2400" dirty="0">
                <a:solidFill>
                  <a:srgbClr val="FFFF00"/>
                </a:solidFill>
                <a:latin typeface="Calibri" charset="0"/>
                <a:ea typeface="ＭＳ Ｐゴシック" charset="0"/>
                <a:cs typeface="ＭＳ Ｐゴシック" charset="0"/>
                <a:sym typeface="Wingdings" charset="0"/>
              </a:rPr>
              <a:t> </a:t>
            </a:r>
            <a:r>
              <a:rPr lang="it-IT" sz="2400" dirty="0">
                <a:solidFill>
                  <a:srgbClr val="FFFF00"/>
                </a:solidFill>
                <a:latin typeface="Calibri" charset="0"/>
                <a:ea typeface="ＭＳ Ｐゴシック" charset="0"/>
                <a:cs typeface="ＭＳ Ｐゴシック" charset="0"/>
              </a:rPr>
              <a:t>34% </a:t>
            </a:r>
          </a:p>
          <a:p>
            <a:r>
              <a:rPr lang="it-IT" sz="2400" dirty="0">
                <a:solidFill>
                  <a:srgbClr val="FFFF00"/>
                </a:solidFill>
                <a:latin typeface="Calibri" charset="0"/>
                <a:ea typeface="ＭＳ Ｐゴシック" charset="0"/>
                <a:cs typeface="ＭＳ Ｐゴシック" charset="0"/>
              </a:rPr>
              <a:t>Cases of </a:t>
            </a:r>
            <a:r>
              <a:rPr lang="it-IT" sz="2400" dirty="0" err="1">
                <a:solidFill>
                  <a:srgbClr val="FFFF00"/>
                </a:solidFill>
                <a:latin typeface="Calibri" charset="0"/>
                <a:ea typeface="ＭＳ Ｐゴシック" charset="0"/>
                <a:cs typeface="ＭＳ Ｐゴシック" charset="0"/>
              </a:rPr>
              <a:t>Depression</a:t>
            </a:r>
            <a:r>
              <a:rPr lang="it-IT" sz="2400" dirty="0">
                <a:solidFill>
                  <a:srgbClr val="FFFF00"/>
                </a:solidFill>
                <a:latin typeface="Calibri" charset="0"/>
                <a:ea typeface="ＭＳ Ｐゴシック" charset="0"/>
                <a:cs typeface="ＭＳ Ｐゴシック" charset="0"/>
              </a:rPr>
              <a:t> </a:t>
            </a:r>
            <a:r>
              <a:rPr lang="it-IT" sz="2400" dirty="0">
                <a:solidFill>
                  <a:srgbClr val="FFFF00"/>
                </a:solidFill>
                <a:latin typeface="Calibri" charset="0"/>
                <a:ea typeface="ＭＳ Ｐゴシック" charset="0"/>
                <a:cs typeface="ＭＳ Ｐゴシック" charset="0"/>
                <a:sym typeface="Wingdings" charset="0"/>
              </a:rPr>
              <a:t> </a:t>
            </a:r>
            <a:r>
              <a:rPr lang="it-IT" sz="2400" dirty="0">
                <a:solidFill>
                  <a:srgbClr val="FFFF00"/>
                </a:solidFill>
                <a:latin typeface="Calibri" charset="0"/>
                <a:ea typeface="ＭＳ Ｐゴシック" charset="0"/>
                <a:cs typeface="ＭＳ Ｐゴシック" charset="0"/>
              </a:rPr>
              <a:t>24.9% </a:t>
            </a:r>
          </a:p>
          <a:p>
            <a:r>
              <a:rPr lang="it-IT" sz="2400" dirty="0" err="1">
                <a:solidFill>
                  <a:srgbClr val="FFFF00"/>
                </a:solidFill>
                <a:latin typeface="Calibri" charset="0"/>
                <a:ea typeface="ＭＳ Ｐゴシック" charset="0"/>
                <a:cs typeface="ＭＳ Ｐゴシック" charset="0"/>
              </a:rPr>
              <a:t>Maladaptive</a:t>
            </a:r>
            <a:r>
              <a:rPr lang="it-IT" sz="2400" dirty="0">
                <a:solidFill>
                  <a:srgbClr val="FFFF00"/>
                </a:solidFill>
                <a:latin typeface="Calibri" charset="0"/>
                <a:ea typeface="ＭＳ Ｐゴシック" charset="0"/>
                <a:cs typeface="ＭＳ Ｐゴシック" charset="0"/>
              </a:rPr>
              <a:t> </a:t>
            </a:r>
            <a:r>
              <a:rPr lang="it-IT" sz="2400" dirty="0" err="1">
                <a:solidFill>
                  <a:srgbClr val="FFFF00"/>
                </a:solidFill>
                <a:latin typeface="Calibri" charset="0"/>
                <a:ea typeface="ＭＳ Ｐゴシック" charset="0"/>
                <a:cs typeface="ＭＳ Ｐゴシック" charset="0"/>
              </a:rPr>
              <a:t>coping</a:t>
            </a:r>
            <a:r>
              <a:rPr lang="it-IT" sz="2400" dirty="0">
                <a:solidFill>
                  <a:srgbClr val="FFFF00"/>
                </a:solidFill>
                <a:latin typeface="Calibri" charset="0"/>
                <a:ea typeface="ＭＳ Ｐゴシック" charset="0"/>
                <a:cs typeface="ＭＳ Ｐゴシック" charset="0"/>
              </a:rPr>
              <a:t> </a:t>
            </a:r>
            <a:r>
              <a:rPr lang="it-IT" sz="2400" dirty="0">
                <a:solidFill>
                  <a:srgbClr val="FFFF00"/>
                </a:solidFill>
                <a:latin typeface="Calibri" charset="0"/>
                <a:ea typeface="ＭＳ Ｐゴシック" charset="0"/>
                <a:cs typeface="ＭＳ Ｐゴシック" charset="0"/>
                <a:sym typeface="Wingdings" charset="0"/>
              </a:rPr>
              <a:t> </a:t>
            </a:r>
            <a:r>
              <a:rPr lang="it-IT" sz="2400" dirty="0">
                <a:solidFill>
                  <a:srgbClr val="FFFF00"/>
                </a:solidFill>
                <a:latin typeface="Calibri" charset="0"/>
                <a:ea typeface="ＭＳ Ｐゴシック" charset="0"/>
                <a:cs typeface="ＭＳ Ｐゴシック" charset="0"/>
              </a:rPr>
              <a:t>33.9%</a:t>
            </a:r>
          </a:p>
          <a:p>
            <a:r>
              <a:rPr lang="it-IT" sz="2400" dirty="0">
                <a:solidFill>
                  <a:srgbClr val="FFFF00"/>
                </a:solidFill>
                <a:latin typeface="Calibri" charset="0"/>
                <a:ea typeface="ＭＳ Ｐゴシック" charset="0"/>
                <a:cs typeface="ＭＳ Ｐゴシック" charset="0"/>
              </a:rPr>
              <a:t>Total </a:t>
            </a:r>
            <a:r>
              <a:rPr lang="it-IT" sz="2400" dirty="0" err="1">
                <a:solidFill>
                  <a:srgbClr val="FFFF00"/>
                </a:solidFill>
                <a:latin typeface="Calibri" charset="0"/>
                <a:ea typeface="ＭＳ Ｐゴシック" charset="0"/>
                <a:cs typeface="ＭＳ Ｐゴシック" charset="0"/>
              </a:rPr>
              <a:t>psychological</a:t>
            </a:r>
            <a:r>
              <a:rPr lang="it-IT" sz="2400" dirty="0">
                <a:solidFill>
                  <a:srgbClr val="FFFF00"/>
                </a:solidFill>
                <a:latin typeface="Calibri" charset="0"/>
                <a:ea typeface="ＭＳ Ｐゴシック" charset="0"/>
                <a:cs typeface="ＭＳ Ｐゴシック" charset="0"/>
              </a:rPr>
              <a:t> </a:t>
            </a:r>
            <a:r>
              <a:rPr lang="it-IT" sz="2400" dirty="0" err="1">
                <a:solidFill>
                  <a:srgbClr val="FFFF00"/>
                </a:solidFill>
                <a:latin typeface="Calibri" charset="0"/>
                <a:ea typeface="ＭＳ Ｐゴシック" charset="0"/>
                <a:cs typeface="ＭＳ Ｐゴシック" charset="0"/>
              </a:rPr>
              <a:t>morbidity</a:t>
            </a:r>
            <a:r>
              <a:rPr lang="it-IT" sz="2400" dirty="0">
                <a:solidFill>
                  <a:srgbClr val="FFFF00"/>
                </a:solidFill>
                <a:latin typeface="Calibri" charset="0"/>
                <a:ea typeface="ＭＳ Ｐゴシック" charset="0"/>
                <a:cs typeface="ＭＳ Ｐゴシック" charset="0"/>
              </a:rPr>
              <a:t> </a:t>
            </a:r>
            <a:r>
              <a:rPr lang="it-IT" sz="2400" dirty="0" err="1">
                <a:solidFill>
                  <a:srgbClr val="FFFF00"/>
                </a:solidFill>
                <a:latin typeface="Calibri" charset="0"/>
                <a:ea typeface="ＭＳ Ｐゴシック" charset="0"/>
                <a:cs typeface="ＭＳ Ｐゴシック" charset="0"/>
              </a:rPr>
              <a:t>caseness</a:t>
            </a:r>
            <a:r>
              <a:rPr lang="it-IT" sz="2400" dirty="0">
                <a:solidFill>
                  <a:srgbClr val="FFFF00"/>
                </a:solidFill>
                <a:latin typeface="Calibri" charset="0"/>
                <a:ea typeface="ＭＳ Ｐゴシック" charset="0"/>
                <a:cs typeface="ＭＳ Ｐゴシック" charset="0"/>
              </a:rPr>
              <a:t> </a:t>
            </a:r>
            <a:r>
              <a:rPr lang="it-IT" sz="2400" dirty="0">
                <a:solidFill>
                  <a:srgbClr val="FFFF00"/>
                </a:solidFill>
                <a:latin typeface="Calibri" charset="0"/>
                <a:ea typeface="ＭＳ Ｐゴシック" charset="0"/>
                <a:cs typeface="ＭＳ Ｐゴシック" charset="0"/>
                <a:sym typeface="Wingdings" charset="0"/>
              </a:rPr>
              <a:t> </a:t>
            </a:r>
            <a:r>
              <a:rPr lang="it-IT" sz="2400" dirty="0">
                <a:solidFill>
                  <a:srgbClr val="FFFF00"/>
                </a:solidFill>
                <a:latin typeface="Calibri" charset="0"/>
                <a:ea typeface="ＭＳ Ｐゴシック" charset="0"/>
                <a:cs typeface="ＭＳ Ｐゴシック" charset="0"/>
              </a:rPr>
              <a:t>28.5% </a:t>
            </a:r>
          </a:p>
          <a:p>
            <a:pPr marL="0" indent="0">
              <a:buNone/>
            </a:pPr>
            <a:r>
              <a:rPr lang="it-IT" sz="2400" dirty="0">
                <a:latin typeface="Calibri" charset="0"/>
                <a:ea typeface="ＭＳ Ｐゴシック" charset="0"/>
                <a:cs typeface="ＭＳ Ｐゴシック" charset="0"/>
              </a:rPr>
              <a:t>(No </a:t>
            </a:r>
            <a:r>
              <a:rPr lang="it-IT" sz="2400" dirty="0" err="1">
                <a:latin typeface="Calibri" charset="0"/>
                <a:ea typeface="ＭＳ Ｐゴシック" charset="0"/>
                <a:cs typeface="ＭＳ Ｐゴシック" charset="0"/>
              </a:rPr>
              <a:t>difference</a:t>
            </a:r>
            <a:r>
              <a:rPr lang="it-IT" sz="2400" dirty="0">
                <a:latin typeface="Calibri" charset="0"/>
                <a:ea typeface="ＭＳ Ｐゴシック" charset="0"/>
                <a:cs typeface="ＭＳ Ｐゴシック" charset="0"/>
              </a:rPr>
              <a:t> </a:t>
            </a:r>
            <a:r>
              <a:rPr lang="it-IT" sz="2400" dirty="0" err="1">
                <a:latin typeface="Calibri" charset="0"/>
                <a:ea typeface="ＭＳ Ｐゴシック" charset="0"/>
                <a:cs typeface="ＭＳ Ｐゴシック" charset="0"/>
              </a:rPr>
              <a:t>across</a:t>
            </a:r>
            <a:r>
              <a:rPr lang="it-IT" sz="2400" dirty="0">
                <a:latin typeface="Calibri" charset="0"/>
                <a:ea typeface="ＭＳ Ｐゴシック" charset="0"/>
                <a:cs typeface="ＭＳ Ｐゴシック" charset="0"/>
              </a:rPr>
              <a:t> </a:t>
            </a:r>
            <a:r>
              <a:rPr lang="it-IT" sz="2400" dirty="0" err="1">
                <a:latin typeface="Calibri" charset="0"/>
                <a:ea typeface="ＭＳ Ｐゴシック" charset="0"/>
                <a:cs typeface="ＭＳ Ｐゴシック" charset="0"/>
              </a:rPr>
              <a:t>countries</a:t>
            </a:r>
            <a:r>
              <a:rPr lang="it-IT" sz="2400" dirty="0">
                <a:latin typeface="Calibri" charset="0"/>
                <a:ea typeface="ＭＳ Ｐゴシック" charset="0"/>
                <a:cs typeface="ＭＳ Ｐゴシック" charset="0"/>
              </a:rPr>
              <a:t> - </a:t>
            </a:r>
            <a:r>
              <a:rPr lang="it-IT" sz="2400" dirty="0" err="1">
                <a:latin typeface="Calibri" charset="0"/>
                <a:ea typeface="ＭＳ Ｐゴシック" charset="0"/>
                <a:cs typeface="ＭＳ Ｐゴシック" charset="0"/>
              </a:rPr>
              <a:t>Italy</a:t>
            </a:r>
            <a:r>
              <a:rPr lang="it-IT" sz="2400" dirty="0">
                <a:latin typeface="Calibri" charset="0"/>
                <a:ea typeface="ＭＳ Ｐゴシック" charset="0"/>
                <a:cs typeface="ＭＳ Ｐゴシック" charset="0"/>
              </a:rPr>
              <a:t>, Portugal, </a:t>
            </a:r>
            <a:r>
              <a:rPr lang="it-IT" sz="2400" dirty="0" err="1">
                <a:latin typeface="Calibri" charset="0"/>
                <a:ea typeface="ＭＳ Ｐゴシック" charset="0"/>
                <a:cs typeface="ＭＳ Ｐゴシック" charset="0"/>
              </a:rPr>
              <a:t>Spain</a:t>
            </a:r>
            <a:r>
              <a:rPr lang="it-IT" sz="2400" dirty="0">
                <a:latin typeface="Calibri" charset="0"/>
                <a:ea typeface="ＭＳ Ｐゴシック" charset="0"/>
                <a:cs typeface="ＭＳ Ｐゴシック" charset="0"/>
              </a:rPr>
              <a:t>)</a:t>
            </a:r>
          </a:p>
        </p:txBody>
      </p:sp>
    </p:spTree>
    <p:extLst>
      <p:ext uri="{BB962C8B-B14F-4D97-AF65-F5344CB8AC3E}">
        <p14:creationId xmlns:p14="http://schemas.microsoft.com/office/powerpoint/2010/main" val="133670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3">
            <a:extLst>
              <a:ext uri="{FF2B5EF4-FFF2-40B4-BE49-F238E27FC236}">
                <a16:creationId xmlns:a16="http://schemas.microsoft.com/office/drawing/2014/main" xmlns="" id="{1FF1D3EE-DB31-474F-ACCC-EF532597C2C4}"/>
              </a:ext>
            </a:extLst>
          </p:cNvPr>
          <p:cNvPicPr>
            <a:picLocks noChangeAspect="1" noChangeArrowheads="1"/>
          </p:cNvPicPr>
          <p:nvPr/>
        </p:nvPicPr>
        <p:blipFill>
          <a:blip r:embed="rId2" cstate="email">
            <a:alphaModFix amt="20000"/>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a:ext>
            </a:extLst>
          </a:blip>
          <a:srcRect/>
          <a:stretch>
            <a:fillRect/>
          </a:stretch>
        </p:blipFill>
        <p:spPr bwMode="auto">
          <a:xfrm>
            <a:off x="1190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84815" y="487060"/>
            <a:ext cx="8101985" cy="805249"/>
          </a:xfrm>
        </p:spPr>
        <p:txBody>
          <a:bodyPr/>
          <a:lstStyle/>
          <a:p>
            <a:pPr fontAlgn="t"/>
            <a:r>
              <a:rPr lang="pt-PT" sz="2400" dirty="0"/>
              <a:t/>
            </a:r>
            <a:br>
              <a:rPr lang="pt-PT" sz="2400" dirty="0"/>
            </a:br>
            <a:r>
              <a:rPr lang="pt-PT" sz="2400" dirty="0"/>
              <a:t/>
            </a:r>
            <a:br>
              <a:rPr lang="pt-PT" sz="2400" dirty="0"/>
            </a:br>
            <a:r>
              <a:rPr lang="pt-PT" sz="2400" b="1" dirty="0" err="1">
                <a:solidFill>
                  <a:srgbClr val="990101"/>
                </a:solidFill>
              </a:rPr>
              <a:t>Prevalence</a:t>
            </a:r>
            <a:r>
              <a:rPr lang="pt-PT" sz="2400" b="1" dirty="0">
                <a:solidFill>
                  <a:srgbClr val="990101"/>
                </a:solidFill>
              </a:rPr>
              <a:t> </a:t>
            </a:r>
            <a:r>
              <a:rPr lang="pt-PT" sz="2400" b="1" dirty="0" err="1">
                <a:solidFill>
                  <a:srgbClr val="990101"/>
                </a:solidFill>
              </a:rPr>
              <a:t>of</a:t>
            </a:r>
            <a:r>
              <a:rPr lang="pt-PT" sz="2400" b="1" dirty="0">
                <a:solidFill>
                  <a:srgbClr val="990101"/>
                </a:solidFill>
              </a:rPr>
              <a:t> </a:t>
            </a:r>
            <a:r>
              <a:rPr lang="pt-PT" sz="2400" b="1" dirty="0" err="1">
                <a:solidFill>
                  <a:srgbClr val="990101"/>
                </a:solidFill>
              </a:rPr>
              <a:t>Anxiety</a:t>
            </a:r>
            <a:r>
              <a:rPr lang="pt-PT" sz="2400" b="1" dirty="0">
                <a:solidFill>
                  <a:srgbClr val="990101"/>
                </a:solidFill>
              </a:rPr>
              <a:t> </a:t>
            </a:r>
            <a:r>
              <a:rPr lang="pt-PT" sz="2400" b="1" dirty="0" err="1">
                <a:solidFill>
                  <a:srgbClr val="990101"/>
                </a:solidFill>
              </a:rPr>
              <a:t>and</a:t>
            </a:r>
            <a:r>
              <a:rPr lang="pt-PT" sz="2400" b="1" dirty="0">
                <a:solidFill>
                  <a:srgbClr val="990101"/>
                </a:solidFill>
              </a:rPr>
              <a:t> </a:t>
            </a:r>
            <a:r>
              <a:rPr lang="pt-PT" sz="2400" b="1" dirty="0" err="1">
                <a:solidFill>
                  <a:srgbClr val="990101"/>
                </a:solidFill>
              </a:rPr>
              <a:t>depression</a:t>
            </a:r>
            <a:r>
              <a:rPr lang="pt-PT" sz="2400" b="1" dirty="0">
                <a:solidFill>
                  <a:srgbClr val="990101"/>
                </a:solidFill>
              </a:rPr>
              <a:t> in MPN </a:t>
            </a:r>
            <a:r>
              <a:rPr lang="pt-PT" sz="2400" b="1" dirty="0" err="1">
                <a:solidFill>
                  <a:srgbClr val="990101"/>
                </a:solidFill>
              </a:rPr>
              <a:t>patients</a:t>
            </a:r>
            <a:r>
              <a:rPr lang="pt-PT" sz="1400" dirty="0"/>
              <a:t/>
            </a:r>
            <a:br>
              <a:rPr lang="pt-PT" sz="1400" dirty="0"/>
            </a:br>
            <a:endParaRPr lang="en-US" sz="1400" i="1" dirty="0"/>
          </a:p>
        </p:txBody>
      </p:sp>
      <p:sp>
        <p:nvSpPr>
          <p:cNvPr id="5" name="Content Placeholder 4"/>
          <p:cNvSpPr>
            <a:spLocks noGrp="1"/>
          </p:cNvSpPr>
          <p:nvPr>
            <p:ph idx="1"/>
          </p:nvPr>
        </p:nvSpPr>
        <p:spPr>
          <a:xfrm>
            <a:off x="584815" y="1100527"/>
            <a:ext cx="8304373" cy="5628766"/>
          </a:xfrm>
        </p:spPr>
        <p:txBody>
          <a:bodyPr>
            <a:normAutofit fontScale="25000" lnSpcReduction="20000"/>
          </a:bodyPr>
          <a:lstStyle/>
          <a:p>
            <a:r>
              <a:rPr lang="pt-PT" sz="4800" dirty="0">
                <a:latin typeface="Calibri" panose="020F0502020204030204" pitchFamily="34" charset="0"/>
                <a:cs typeface="Calibri" panose="020F0502020204030204" pitchFamily="34" charset="0"/>
              </a:rPr>
              <a:t>N=2,029 </a:t>
            </a:r>
            <a:r>
              <a:rPr lang="pt-PT" sz="4800" dirty="0" err="1">
                <a:latin typeface="Calibri" panose="020F0502020204030204" pitchFamily="34" charset="0"/>
                <a:cs typeface="Calibri" panose="020F0502020204030204" pitchFamily="34" charset="0"/>
              </a:rPr>
              <a:t>patients</a:t>
            </a:r>
            <a:r>
              <a:rPr lang="pt-PT" sz="4800" dirty="0">
                <a:latin typeface="Calibri" panose="020F0502020204030204" pitchFamily="34" charset="0"/>
                <a:cs typeface="Calibri" panose="020F0502020204030204" pitchFamily="34" charset="0"/>
              </a:rPr>
              <a:t> </a:t>
            </a:r>
            <a:r>
              <a:rPr lang="pt-PT" sz="4800" dirty="0" err="1">
                <a:latin typeface="Calibri" panose="020F0502020204030204" pitchFamily="34" charset="0"/>
                <a:cs typeface="Calibri" panose="020F0502020204030204" pitchFamily="34" charset="0"/>
              </a:rPr>
              <a:t>completed</a:t>
            </a:r>
            <a:r>
              <a:rPr lang="pt-PT" sz="4800" dirty="0">
                <a:latin typeface="Calibri" panose="020F0502020204030204" pitchFamily="34" charset="0"/>
                <a:cs typeface="Calibri" panose="020F0502020204030204" pitchFamily="34" charset="0"/>
              </a:rPr>
              <a:t> HADS</a:t>
            </a:r>
            <a:r>
              <a:rPr lang="pt-PT" sz="4800" b="1" dirty="0">
                <a:latin typeface="Calibri" panose="020F0502020204030204" pitchFamily="34" charset="0"/>
                <a:cs typeface="Calibri" panose="020F0502020204030204" pitchFamily="34" charset="0"/>
              </a:rPr>
              <a:t>: </a:t>
            </a:r>
            <a:r>
              <a:rPr lang="pt-PT" sz="7200" b="1" dirty="0">
                <a:solidFill>
                  <a:srgbClr val="C00000"/>
                </a:solidFill>
                <a:latin typeface="Calibri" panose="020F0502020204030204" pitchFamily="34" charset="0"/>
                <a:cs typeface="Calibri" panose="020F0502020204030204" pitchFamily="34" charset="0"/>
              </a:rPr>
              <a:t>(A) </a:t>
            </a:r>
            <a:r>
              <a:rPr lang="pt-PT" sz="7200" b="1" dirty="0" err="1">
                <a:solidFill>
                  <a:srgbClr val="C00000"/>
                </a:solidFill>
                <a:latin typeface="Calibri" panose="020F0502020204030204" pitchFamily="34" charset="0"/>
                <a:cs typeface="Calibri" panose="020F0502020204030204" pitchFamily="34" charset="0"/>
              </a:rPr>
              <a:t>Anxiety</a:t>
            </a:r>
            <a:r>
              <a:rPr lang="pt-PT" sz="7200" b="1" dirty="0">
                <a:solidFill>
                  <a:srgbClr val="C00000"/>
                </a:solidFill>
                <a:latin typeface="Calibri" panose="020F0502020204030204" pitchFamily="34" charset="0"/>
                <a:cs typeface="Calibri" panose="020F0502020204030204" pitchFamily="34" charset="0"/>
              </a:rPr>
              <a:t> – 21%, (D) </a:t>
            </a:r>
            <a:r>
              <a:rPr lang="pt-PT" sz="7200" b="1" dirty="0" err="1">
                <a:solidFill>
                  <a:srgbClr val="C00000"/>
                </a:solidFill>
                <a:latin typeface="Calibri" panose="020F0502020204030204" pitchFamily="34" charset="0"/>
                <a:cs typeface="Calibri" panose="020F0502020204030204" pitchFamily="34" charset="0"/>
              </a:rPr>
              <a:t>Depression</a:t>
            </a:r>
            <a:r>
              <a:rPr lang="pt-PT" sz="7200" b="1" dirty="0">
                <a:solidFill>
                  <a:srgbClr val="C00000"/>
                </a:solidFill>
                <a:latin typeface="Calibri" panose="020F0502020204030204" pitchFamily="34" charset="0"/>
                <a:cs typeface="Calibri" panose="020F0502020204030204" pitchFamily="34" charset="0"/>
              </a:rPr>
              <a:t> – 12%, </a:t>
            </a:r>
            <a:r>
              <a:rPr lang="pt-PT" sz="7200" b="1" dirty="0" err="1">
                <a:solidFill>
                  <a:srgbClr val="C00000"/>
                </a:solidFill>
                <a:latin typeface="Calibri" panose="020F0502020204030204" pitchFamily="34" charset="0"/>
                <a:cs typeface="Calibri" panose="020F0502020204030204" pitchFamily="34" charset="0"/>
              </a:rPr>
              <a:t>both</a:t>
            </a:r>
            <a:r>
              <a:rPr lang="pt-PT" sz="7200" b="1" dirty="0">
                <a:solidFill>
                  <a:srgbClr val="C00000"/>
                </a:solidFill>
                <a:latin typeface="Calibri" panose="020F0502020204030204" pitchFamily="34" charset="0"/>
                <a:cs typeface="Calibri" panose="020F0502020204030204" pitchFamily="34" charset="0"/>
              </a:rPr>
              <a:t> </a:t>
            </a:r>
            <a:r>
              <a:rPr lang="mr-IN" sz="7200" b="1" dirty="0">
                <a:solidFill>
                  <a:srgbClr val="C00000"/>
                </a:solidFill>
                <a:latin typeface="Calibri" panose="020F0502020204030204" pitchFamily="34" charset="0"/>
                <a:cs typeface="Calibri" panose="020F0502020204030204" pitchFamily="34" charset="0"/>
              </a:rPr>
              <a:t>–</a:t>
            </a:r>
            <a:r>
              <a:rPr lang="pt-PT" sz="7200" b="1" dirty="0">
                <a:solidFill>
                  <a:srgbClr val="C00000"/>
                </a:solidFill>
                <a:latin typeface="Calibri" panose="020F0502020204030204" pitchFamily="34" charset="0"/>
                <a:cs typeface="Calibri" panose="020F0502020204030204" pitchFamily="34" charset="0"/>
              </a:rPr>
              <a:t> 8%</a:t>
            </a:r>
          </a:p>
          <a:p>
            <a:r>
              <a:rPr lang="pt-PT" sz="5600" dirty="0" err="1">
                <a:latin typeface="Calibri" panose="020F0502020204030204" pitchFamily="34" charset="0"/>
                <a:cs typeface="Calibri" panose="020F0502020204030204" pitchFamily="34" charset="0"/>
              </a:rPr>
              <a:t>Many</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participants</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who</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reported</a:t>
            </a:r>
            <a:r>
              <a:rPr lang="pt-PT" sz="5600" dirty="0">
                <a:latin typeface="Calibri" panose="020F0502020204030204" pitchFamily="34" charset="0"/>
                <a:cs typeface="Calibri" panose="020F0502020204030204" pitchFamily="34" charset="0"/>
              </a:rPr>
              <a:t> A </a:t>
            </a:r>
            <a:r>
              <a:rPr lang="pt-PT" sz="5600" dirty="0" err="1">
                <a:latin typeface="Calibri" panose="020F0502020204030204" pitchFamily="34" charset="0"/>
                <a:cs typeface="Calibri" panose="020F0502020204030204" pitchFamily="34" charset="0"/>
              </a:rPr>
              <a:t>or</a:t>
            </a:r>
            <a:r>
              <a:rPr lang="pt-PT" sz="5600" dirty="0">
                <a:latin typeface="Calibri" panose="020F0502020204030204" pitchFamily="34" charset="0"/>
                <a:cs typeface="Calibri" panose="020F0502020204030204" pitchFamily="34" charset="0"/>
              </a:rPr>
              <a:t> D </a:t>
            </a:r>
            <a:r>
              <a:rPr lang="pt-PT" sz="5600" dirty="0" err="1">
                <a:latin typeface="Calibri" panose="020F0502020204030204" pitchFamily="34" charset="0"/>
                <a:cs typeface="Calibri" panose="020F0502020204030204" pitchFamily="34" charset="0"/>
              </a:rPr>
              <a:t>exhibited</a:t>
            </a:r>
            <a:r>
              <a:rPr lang="pt-PT" sz="5600" dirty="0">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mild</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symptoms</a:t>
            </a:r>
            <a:endParaRPr lang="pt-PT" sz="5600" dirty="0">
              <a:latin typeface="Calibri" panose="020F0502020204030204" pitchFamily="34" charset="0"/>
              <a:cs typeface="Calibri" panose="020F0502020204030204" pitchFamily="34" charset="0"/>
            </a:endParaRPr>
          </a:p>
          <a:p>
            <a:r>
              <a:rPr lang="pt-PT" sz="5600" dirty="0" err="1">
                <a:latin typeface="Calibri" panose="020F0502020204030204" pitchFamily="34" charset="0"/>
                <a:cs typeface="Calibri" panose="020F0502020204030204" pitchFamily="34" charset="0"/>
              </a:rPr>
              <a:t>Middle-aged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and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elderly</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participants</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had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lower</a:t>
            </a:r>
            <a:r>
              <a:rPr lang="pt-PT" sz="5600" dirty="0">
                <a:latin typeface="Calibri" panose="020F0502020204030204" pitchFamily="34" charset="0"/>
                <a:cs typeface="Calibri" panose="020F0502020204030204" pitchFamily="34" charset="0"/>
              </a:rPr>
              <a:t> A+D, </a:t>
            </a:r>
            <a:r>
              <a:rPr lang="pt-PT" sz="5600" dirty="0" err="1">
                <a:latin typeface="Calibri" panose="020F0502020204030204" pitchFamily="34" charset="0"/>
                <a:cs typeface="Calibri" panose="020F0502020204030204" pitchFamily="34" charset="0"/>
              </a:rPr>
              <a:t>compared</a:t>
            </a:r>
            <a:r>
              <a:rPr lang="pt-PT" sz="5600" dirty="0">
                <a:latin typeface="Calibri" panose="020F0502020204030204" pitchFamily="34" charset="0"/>
                <a:cs typeface="Calibri" panose="020F0502020204030204" pitchFamily="34" charset="0"/>
              </a:rPr>
              <a:t> to </a:t>
            </a:r>
            <a:r>
              <a:rPr lang="pt-PT" sz="5600" dirty="0" err="1">
                <a:solidFill>
                  <a:srgbClr val="C00000"/>
                </a:solidFill>
                <a:latin typeface="Calibri" panose="020F0502020204030204" pitchFamily="34" charset="0"/>
                <a:cs typeface="Calibri" panose="020F0502020204030204" pitchFamily="34" charset="0"/>
              </a:rPr>
              <a:t>younger</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participants</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and</a:t>
            </a:r>
            <a:r>
              <a:rPr lang="pt-PT" sz="5600" dirty="0">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females</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had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higher</a:t>
            </a:r>
            <a:r>
              <a:rPr lang="pt-PT" sz="5600" dirty="0">
                <a:latin typeface="Calibri" panose="020F0502020204030204" pitchFamily="34" charset="0"/>
                <a:cs typeface="Calibri" panose="020F0502020204030204" pitchFamily="34" charset="0"/>
              </a:rPr>
              <a:t> A </a:t>
            </a:r>
            <a:r>
              <a:rPr lang="pt-PT" sz="5600" dirty="0" err="1">
                <a:latin typeface="Calibri" panose="020F0502020204030204" pitchFamily="34" charset="0"/>
                <a:cs typeface="Calibri" panose="020F0502020204030204" pitchFamily="34" charset="0"/>
              </a:rPr>
              <a:t>compared</a:t>
            </a:r>
            <a:r>
              <a:rPr lang="pt-PT" sz="5600" dirty="0">
                <a:latin typeface="Calibri" panose="020F0502020204030204" pitchFamily="34" charset="0"/>
                <a:cs typeface="Calibri" panose="020F0502020204030204" pitchFamily="34" charset="0"/>
              </a:rPr>
              <a:t> to males </a:t>
            </a:r>
          </a:p>
          <a:p>
            <a:r>
              <a:rPr lang="pt-PT" sz="5600" dirty="0" err="1">
                <a:latin typeface="Calibri" panose="020F0502020204030204" pitchFamily="34" charset="0"/>
                <a:cs typeface="Calibri" panose="020F0502020204030204" pitchFamily="34" charset="0"/>
              </a:rPr>
              <a:t>Participants</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with</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higher</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education</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had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lower</a:t>
            </a:r>
            <a:r>
              <a:rPr lang="pt-PT" sz="5600" dirty="0">
                <a:latin typeface="Calibri" panose="020F0502020204030204" pitchFamily="34" charset="0"/>
                <a:cs typeface="Calibri" panose="020F0502020204030204" pitchFamily="34" charset="0"/>
              </a:rPr>
              <a:t> A </a:t>
            </a:r>
            <a:r>
              <a:rPr lang="pt-PT" sz="5600" dirty="0" err="1">
                <a:latin typeface="Calibri" panose="020F0502020204030204" pitchFamily="34" charset="0"/>
                <a:cs typeface="Calibri" panose="020F0502020204030204" pitchFamily="34" charset="0"/>
              </a:rPr>
              <a:t>compared</a:t>
            </a:r>
            <a:r>
              <a:rPr lang="pt-PT" sz="5600" dirty="0">
                <a:latin typeface="Calibri" panose="020F0502020204030204" pitchFamily="34" charset="0"/>
                <a:cs typeface="Calibri" panose="020F0502020204030204" pitchFamily="34" charset="0"/>
              </a:rPr>
              <a:t> to </a:t>
            </a:r>
            <a:r>
              <a:rPr lang="pt-PT" sz="5600" dirty="0" err="1">
                <a:latin typeface="Calibri" panose="020F0502020204030204" pitchFamily="34" charset="0"/>
                <a:cs typeface="Calibri" panose="020F0502020204030204" pitchFamily="34" charset="0"/>
              </a:rPr>
              <a:t>those</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with</a:t>
            </a:r>
            <a:r>
              <a:rPr lang="pt-PT" sz="5600" dirty="0">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lower</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education</a:t>
            </a:r>
            <a:endParaRPr lang="pt-PT" sz="5600" dirty="0">
              <a:latin typeface="Calibri" panose="020F0502020204030204" pitchFamily="34" charset="0"/>
              <a:cs typeface="Calibri" panose="020F0502020204030204" pitchFamily="34" charset="0"/>
            </a:endParaRPr>
          </a:p>
          <a:p>
            <a:r>
              <a:rPr lang="pt-PT" sz="5600" dirty="0" err="1">
                <a:solidFill>
                  <a:srgbClr val="C00000"/>
                </a:solidFill>
                <a:latin typeface="Calibri" panose="020F0502020204030204" pitchFamily="34" charset="0"/>
                <a:cs typeface="Calibri" panose="020F0502020204030204" pitchFamily="34" charset="0"/>
              </a:rPr>
              <a:t>Current</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smokers</a:t>
            </a:r>
            <a:r>
              <a:rPr lang="pt-PT" sz="5600" dirty="0">
                <a:solidFill>
                  <a:srgbClr val="C00000"/>
                </a:solidFill>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and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ex-smokers</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had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higher</a:t>
            </a:r>
            <a:r>
              <a:rPr lang="pt-PT" sz="5600" dirty="0">
                <a:latin typeface="Calibri" panose="020F0502020204030204" pitchFamily="34" charset="0"/>
                <a:cs typeface="Calibri" panose="020F0502020204030204" pitchFamily="34" charset="0"/>
              </a:rPr>
              <a:t> A+D </a:t>
            </a:r>
            <a:r>
              <a:rPr lang="pt-PT" sz="5600" dirty="0" err="1">
                <a:latin typeface="Calibri" panose="020F0502020204030204" pitchFamily="34" charset="0"/>
                <a:cs typeface="Calibri" panose="020F0502020204030204" pitchFamily="34" charset="0"/>
              </a:rPr>
              <a:t>compared</a:t>
            </a:r>
            <a:r>
              <a:rPr lang="pt-PT" sz="5600" dirty="0">
                <a:latin typeface="Calibri" panose="020F0502020204030204" pitchFamily="34" charset="0"/>
                <a:cs typeface="Calibri" panose="020F0502020204030204" pitchFamily="34" charset="0"/>
              </a:rPr>
              <a:t> to non-</a:t>
            </a:r>
            <a:r>
              <a:rPr lang="pt-PT" sz="5600" dirty="0" err="1">
                <a:latin typeface="Calibri" panose="020F0502020204030204" pitchFamily="34" charset="0"/>
                <a:cs typeface="Calibri" panose="020F0502020204030204" pitchFamily="34" charset="0"/>
              </a:rPr>
              <a:t>smokers</a:t>
            </a:r>
            <a:r>
              <a:rPr lang="pt-PT" sz="5600" dirty="0">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sedentary</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participants</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or</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lower</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level</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of</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physical</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activity</a:t>
            </a:r>
            <a:r>
              <a:rPr lang="pt-PT" sz="5600" dirty="0">
                <a:solidFill>
                  <a:srgbClr val="C00000"/>
                </a:solidFill>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had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higher</a:t>
            </a:r>
            <a:r>
              <a:rPr lang="pt-PT" sz="5600" dirty="0">
                <a:latin typeface="Calibri" panose="020F0502020204030204" pitchFamily="34" charset="0"/>
                <a:cs typeface="Calibri" panose="020F0502020204030204" pitchFamily="34" charset="0"/>
              </a:rPr>
              <a:t> A+D </a:t>
            </a:r>
            <a:r>
              <a:rPr lang="pt-PT" sz="5600" dirty="0" err="1">
                <a:latin typeface="Calibri" panose="020F0502020204030204" pitchFamily="34" charset="0"/>
                <a:cs typeface="Calibri" panose="020F0502020204030204" pitchFamily="34" charset="0"/>
              </a:rPr>
              <a:t>compared</a:t>
            </a:r>
            <a:r>
              <a:rPr lang="pt-PT" sz="5600" dirty="0">
                <a:latin typeface="Calibri" panose="020F0502020204030204" pitchFamily="34" charset="0"/>
                <a:cs typeface="Calibri" panose="020F0502020204030204" pitchFamily="34" charset="0"/>
              </a:rPr>
              <a:t> to </a:t>
            </a:r>
            <a:r>
              <a:rPr lang="pt-PT" sz="5600" dirty="0" err="1">
                <a:latin typeface="Calibri" panose="020F0502020204030204" pitchFamily="34" charset="0"/>
                <a:cs typeface="Calibri" panose="020F0502020204030204" pitchFamily="34" charset="0"/>
              </a:rPr>
              <a:t>participants</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who</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performed</a:t>
            </a:r>
            <a:r>
              <a:rPr lang="pt-PT" sz="5600" dirty="0">
                <a:latin typeface="Calibri" panose="020F0502020204030204" pitchFamily="34" charset="0"/>
                <a:cs typeface="Calibri" panose="020F0502020204030204" pitchFamily="34" charset="0"/>
              </a:rPr>
              <a:t> hard training </a:t>
            </a:r>
            <a:r>
              <a:rPr lang="pt-PT" sz="5600" dirty="0" err="1">
                <a:latin typeface="Calibri" panose="020F0502020204030204" pitchFamily="34" charset="0"/>
                <a:cs typeface="Calibri" panose="020F0502020204030204" pitchFamily="34" charset="0"/>
              </a:rPr>
              <a:t>several</a:t>
            </a:r>
            <a:r>
              <a:rPr lang="pt-PT" sz="5600" dirty="0">
                <a:latin typeface="Calibri" panose="020F0502020204030204" pitchFamily="34" charset="0"/>
                <a:cs typeface="Calibri" panose="020F0502020204030204" pitchFamily="34" charset="0"/>
              </a:rPr>
              <a:t> times a </a:t>
            </a:r>
            <a:r>
              <a:rPr lang="pt-PT" sz="5600" dirty="0" err="1">
                <a:latin typeface="Calibri" panose="020F0502020204030204" pitchFamily="34" charset="0"/>
                <a:cs typeface="Calibri" panose="020F0502020204030204" pitchFamily="34" charset="0"/>
              </a:rPr>
              <a:t>week</a:t>
            </a:r>
            <a:r>
              <a:rPr lang="pt-PT" sz="5600" dirty="0">
                <a:latin typeface="Calibri" panose="020F0502020204030204" pitchFamily="34" charset="0"/>
                <a:cs typeface="Calibri" panose="020F0502020204030204" pitchFamily="34" charset="0"/>
              </a:rPr>
              <a:t> </a:t>
            </a:r>
          </a:p>
          <a:p>
            <a:r>
              <a:rPr lang="pt-PT" sz="5600" dirty="0" err="1">
                <a:solidFill>
                  <a:srgbClr val="C00000"/>
                </a:solidFill>
                <a:latin typeface="Calibri" panose="020F0502020204030204" pitchFamily="34" charset="0"/>
                <a:cs typeface="Calibri" panose="020F0502020204030204" pitchFamily="34" charset="0"/>
              </a:rPr>
              <a:t>Higher</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comorbidity</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burden</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increased</a:t>
            </a:r>
            <a:r>
              <a:rPr lang="pt-PT" sz="5600" dirty="0">
                <a:latin typeface="Calibri" panose="020F0502020204030204" pitchFamily="34" charset="0"/>
                <a:cs typeface="Calibri" panose="020F0502020204030204" pitchFamily="34" charset="0"/>
              </a:rPr>
              <a:t> D, </a:t>
            </a:r>
            <a:r>
              <a:rPr lang="pt-PT" sz="5600" dirty="0" err="1">
                <a:latin typeface="Calibri" panose="020F0502020204030204" pitchFamily="34" charset="0"/>
                <a:cs typeface="Calibri" panose="020F0502020204030204" pitchFamily="34" charset="0"/>
              </a:rPr>
              <a:t>and</a:t>
            </a:r>
            <a:r>
              <a:rPr lang="pt-PT" sz="5600" dirty="0">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greater</a:t>
            </a:r>
            <a:r>
              <a:rPr lang="pt-PT" sz="5600" dirty="0">
                <a:solidFill>
                  <a:srgbClr val="C00000"/>
                </a:solidFill>
                <a:latin typeface="Calibri" panose="020F0502020204030204" pitchFamily="34" charset="0"/>
                <a:cs typeface="Calibri" panose="020F0502020204030204" pitchFamily="34" charset="0"/>
              </a:rPr>
              <a:t> financial </a:t>
            </a:r>
            <a:r>
              <a:rPr lang="pt-PT" sz="5600" dirty="0" err="1">
                <a:solidFill>
                  <a:srgbClr val="C00000"/>
                </a:solidFill>
                <a:latin typeface="Calibri" panose="020F0502020204030204" pitchFamily="34" charset="0"/>
                <a:cs typeface="Calibri" panose="020F0502020204030204" pitchFamily="34" charset="0"/>
              </a:rPr>
              <a:t>difficulties</a:t>
            </a:r>
            <a:r>
              <a:rPr lang="pt-PT" sz="5600" dirty="0">
                <a:solidFill>
                  <a:srgbClr val="C00000"/>
                </a:solidFill>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increased</a:t>
            </a:r>
            <a:r>
              <a:rPr lang="pt-PT" sz="5600" dirty="0">
                <a:latin typeface="Calibri" panose="020F0502020204030204" pitchFamily="34" charset="0"/>
                <a:cs typeface="Calibri" panose="020F0502020204030204" pitchFamily="34" charset="0"/>
              </a:rPr>
              <a:t> A+D </a:t>
            </a:r>
          </a:p>
          <a:p>
            <a:r>
              <a:rPr lang="pt-PT" sz="5600" dirty="0" err="1">
                <a:solidFill>
                  <a:srgbClr val="C00000"/>
                </a:solidFill>
                <a:latin typeface="Calibri" panose="020F0502020204030204" pitchFamily="34" charset="0"/>
                <a:cs typeface="Calibri" panose="020F0502020204030204" pitchFamily="34" charset="0"/>
              </a:rPr>
              <a:t>Higher</a:t>
            </a:r>
            <a:r>
              <a:rPr lang="pt-PT" sz="5600" dirty="0">
                <a:solidFill>
                  <a:srgbClr val="C00000"/>
                </a:solidFill>
                <a:latin typeface="Calibri" panose="020F0502020204030204" pitchFamily="34" charset="0"/>
                <a:cs typeface="Calibri" panose="020F0502020204030204" pitchFamily="34" charset="0"/>
              </a:rPr>
              <a:t> total </a:t>
            </a:r>
            <a:r>
              <a:rPr lang="pt-PT" sz="5600" dirty="0" err="1">
                <a:solidFill>
                  <a:srgbClr val="C00000"/>
                </a:solidFill>
                <a:latin typeface="Calibri" panose="020F0502020204030204" pitchFamily="34" charset="0"/>
                <a:cs typeface="Calibri" panose="020F0502020204030204" pitchFamily="34" charset="0"/>
              </a:rPr>
              <a:t>symptom</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burden</a:t>
            </a:r>
            <a:r>
              <a:rPr lang="pt-PT" sz="5600" dirty="0">
                <a:solidFill>
                  <a:srgbClr val="C00000"/>
                </a:solidFill>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and</a:t>
            </a:r>
            <a:r>
              <a:rPr lang="pt-PT" sz="5600" dirty="0">
                <a:solidFill>
                  <a:srgbClr val="C00000"/>
                </a:solidFill>
                <a:latin typeface="Calibri" panose="020F0502020204030204" pitchFamily="34" charset="0"/>
                <a:cs typeface="Calibri" panose="020F0502020204030204" pitchFamily="34" charset="0"/>
              </a:rPr>
              <a:t> fatigue </a:t>
            </a:r>
            <a:r>
              <a:rPr lang="pt-PT" sz="5600" dirty="0" err="1">
                <a:solidFill>
                  <a:srgbClr val="C00000"/>
                </a:solidFill>
                <a:latin typeface="Calibri" panose="020F0502020204030204" pitchFamily="34" charset="0"/>
                <a:cs typeface="Calibri" panose="020F0502020204030204" pitchFamily="34" charset="0"/>
              </a:rPr>
              <a:t>burden</a:t>
            </a:r>
            <a:r>
              <a:rPr lang="pt-PT" sz="5600" dirty="0">
                <a:solidFill>
                  <a:srgbClr val="C00000"/>
                </a:solidFill>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and</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higher</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level</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of</a:t>
            </a:r>
            <a:r>
              <a:rPr lang="pt-PT" sz="5600" dirty="0">
                <a:solidFill>
                  <a:srgbClr val="C00000"/>
                </a:solidFill>
                <a:latin typeface="Calibri" panose="020F0502020204030204" pitchFamily="34" charset="0"/>
                <a:cs typeface="Calibri" panose="020F0502020204030204" pitchFamily="34" charset="0"/>
              </a:rPr>
              <a:t> sexual </a:t>
            </a:r>
            <a:r>
              <a:rPr lang="pt-PT" sz="5600" dirty="0" err="1">
                <a:solidFill>
                  <a:srgbClr val="C00000"/>
                </a:solidFill>
                <a:latin typeface="Calibri" panose="020F0502020204030204" pitchFamily="34" charset="0"/>
                <a:cs typeface="Calibri" panose="020F0502020204030204" pitchFamily="34" charset="0"/>
              </a:rPr>
              <a:t>problems</a:t>
            </a:r>
            <a:r>
              <a:rPr lang="pt-PT" sz="5600" dirty="0">
                <a:solidFill>
                  <a:srgbClr val="C00000"/>
                </a:solidFill>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increased</a:t>
            </a:r>
            <a:r>
              <a:rPr lang="pt-PT" sz="5600" dirty="0">
                <a:latin typeface="Calibri" panose="020F0502020204030204" pitchFamily="34" charset="0"/>
                <a:cs typeface="Calibri" panose="020F0502020204030204" pitchFamily="34" charset="0"/>
              </a:rPr>
              <a:t> A+D</a:t>
            </a:r>
          </a:p>
          <a:p>
            <a:r>
              <a:rPr lang="pt-PT" sz="5600" dirty="0" err="1">
                <a:solidFill>
                  <a:srgbClr val="C00000"/>
                </a:solidFill>
                <a:latin typeface="Calibri" panose="020F0502020204030204" pitchFamily="34" charset="0"/>
                <a:cs typeface="Calibri" panose="020F0502020204030204" pitchFamily="34" charset="0"/>
              </a:rPr>
              <a:t>Lower</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functional</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C00000"/>
                </a:solidFill>
                <a:latin typeface="Calibri" panose="020F0502020204030204" pitchFamily="34" charset="0"/>
                <a:cs typeface="Calibri" panose="020F0502020204030204" pitchFamily="34" charset="0"/>
              </a:rPr>
              <a:t>level</a:t>
            </a:r>
            <a:r>
              <a:rPr lang="pt-PT" sz="5600" dirty="0">
                <a:solidFill>
                  <a:srgbClr val="C00000"/>
                </a:solidFill>
                <a:latin typeface="Calibri" panose="020F0502020204030204" pitchFamily="34" charset="0"/>
                <a:cs typeface="Calibri" panose="020F0502020204030204" pitchFamily="34" charset="0"/>
              </a:rPr>
              <a:t> </a:t>
            </a:r>
            <a:r>
              <a:rPr lang="pt-PT" sz="5600" dirty="0" err="1">
                <a:solidFill>
                  <a:srgbClr val="FFFFFF"/>
                </a:solidFill>
                <a:latin typeface="Calibri" panose="020F0502020204030204" pitchFamily="34" charset="0"/>
                <a:cs typeface="Calibri" panose="020F0502020204030204" pitchFamily="34" charset="0"/>
              </a:rPr>
              <a:t>and</a:t>
            </a:r>
            <a:r>
              <a:rPr lang="pt-PT" sz="5600" dirty="0">
                <a:solidFill>
                  <a:srgbClr val="C00000"/>
                </a:solidFill>
                <a:latin typeface="Calibri" panose="020F0502020204030204" pitchFamily="34" charset="0"/>
                <a:cs typeface="Calibri" panose="020F0502020204030204" pitchFamily="34" charset="0"/>
              </a:rPr>
              <a:t> global </a:t>
            </a:r>
            <a:r>
              <a:rPr lang="pt-PT" sz="5600" dirty="0" err="1">
                <a:solidFill>
                  <a:srgbClr val="C00000"/>
                </a:solidFill>
                <a:latin typeface="Calibri" panose="020F0502020204030204" pitchFamily="34" charset="0"/>
                <a:cs typeface="Calibri" panose="020F0502020204030204" pitchFamily="34" charset="0"/>
              </a:rPr>
              <a:t>health</a:t>
            </a:r>
            <a:r>
              <a:rPr lang="pt-PT" sz="5600" dirty="0">
                <a:solidFill>
                  <a:srgbClr val="C00000"/>
                </a:solidFill>
                <a:latin typeface="Calibri" panose="020F0502020204030204" pitchFamily="34" charset="0"/>
                <a:cs typeface="Calibri" panose="020F0502020204030204" pitchFamily="34" charset="0"/>
              </a:rPr>
              <a:t>/</a:t>
            </a:r>
            <a:r>
              <a:rPr lang="pt-PT" sz="5600" dirty="0" err="1">
                <a:solidFill>
                  <a:srgbClr val="C00000"/>
                </a:solidFill>
                <a:latin typeface="Calibri" panose="020F0502020204030204" pitchFamily="34" charset="0"/>
                <a:cs typeface="Calibri" panose="020F0502020204030204" pitchFamily="34" charset="0"/>
              </a:rPr>
              <a:t>QoL</a:t>
            </a:r>
            <a:r>
              <a:rPr lang="pt-PT" sz="5600" dirty="0">
                <a:solidFill>
                  <a:srgbClr val="C00000"/>
                </a:solidFill>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increased</a:t>
            </a:r>
            <a:r>
              <a:rPr lang="pt-PT" sz="5600" dirty="0">
                <a:latin typeface="Calibri" panose="020F0502020204030204" pitchFamily="34" charset="0"/>
                <a:cs typeface="Calibri" panose="020F0502020204030204" pitchFamily="34" charset="0"/>
              </a:rPr>
              <a:t> A+D </a:t>
            </a:r>
          </a:p>
          <a:p>
            <a:r>
              <a:rPr lang="pt-PT" sz="5600" dirty="0">
                <a:latin typeface="Calibri" panose="020F0502020204030204" pitchFamily="34" charset="0"/>
                <a:cs typeface="Calibri" panose="020F0502020204030204" pitchFamily="34" charset="0"/>
              </a:rPr>
              <a:t>BMI, </a:t>
            </a:r>
            <a:r>
              <a:rPr lang="pt-PT" sz="5600" dirty="0" err="1">
                <a:latin typeface="Calibri" panose="020F0502020204030204" pitchFamily="34" charset="0"/>
                <a:cs typeface="Calibri" panose="020F0502020204030204" pitchFamily="34" charset="0"/>
              </a:rPr>
              <a:t>alcohol</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intake</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comorbidity</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burden</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and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duration</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of</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disease</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were</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not</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substantially</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associated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with</a:t>
            </a:r>
            <a:r>
              <a:rPr lang="pt-PT" sz="5600" dirty="0">
                <a:latin typeface="Calibri" panose="020F0502020204030204" pitchFamily="34" charset="0"/>
                <a:cs typeface="Calibri" panose="020F0502020204030204" pitchFamily="34" charset="0"/>
              </a:rPr>
              <a:t> A;              </a:t>
            </a:r>
            <a:r>
              <a:rPr lang="pt-PT" sz="5600" dirty="0" err="1">
                <a:latin typeface="Calibri" panose="020F0502020204030204" pitchFamily="34" charset="0"/>
                <a:cs typeface="Calibri" panose="020F0502020204030204" pitchFamily="34" charset="0"/>
              </a:rPr>
              <a:t>gender</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educational</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level</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and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duration</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of</a:t>
            </a:r>
            <a:r>
              <a:rPr lang="pt-PT" sz="5600" dirty="0">
                <a:latin typeface="Calibri" panose="020F0502020204030204" pitchFamily="34" charset="0"/>
                <a:cs typeface="Calibri" panose="020F0502020204030204" pitchFamily="34" charset="0"/>
              </a:rPr>
              <a:t> MPN </a:t>
            </a:r>
            <a:r>
              <a:rPr lang="pt-PT" sz="5600" dirty="0" err="1">
                <a:latin typeface="Calibri" panose="020F0502020204030204" pitchFamily="34" charset="0"/>
                <a:cs typeface="Calibri" panose="020F0502020204030204" pitchFamily="34" charset="0"/>
              </a:rPr>
              <a:t>disease</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were</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not</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substantially</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associated</a:t>
            </a:r>
            <a:r>
              <a:rPr lang="pt-PT" sz="5600" dirty="0">
                <a:latin typeface="Calibri" panose="020F0502020204030204" pitchFamily="34" charset="0"/>
                <a:cs typeface="Calibri" panose="020F0502020204030204" pitchFamily="34" charset="0"/>
              </a:rPr>
              <a:t> </a:t>
            </a:r>
            <a:r>
              <a:rPr lang="pt-PT" sz="5600" dirty="0" err="1">
                <a:latin typeface="Calibri" panose="020F0502020204030204" pitchFamily="34" charset="0"/>
                <a:cs typeface="Calibri" panose="020F0502020204030204" pitchFamily="34" charset="0"/>
              </a:rPr>
              <a:t>with</a:t>
            </a:r>
            <a:r>
              <a:rPr lang="pt-PT" sz="5600" dirty="0">
                <a:latin typeface="Calibri" panose="020F0502020204030204" pitchFamily="34" charset="0"/>
                <a:cs typeface="Calibri" panose="020F0502020204030204" pitchFamily="34" charset="0"/>
              </a:rPr>
              <a:t> D</a:t>
            </a:r>
          </a:p>
          <a:p>
            <a:pPr marL="0" indent="0">
              <a:buNone/>
            </a:pPr>
            <a:r>
              <a:rPr lang="pt-PT" sz="6400" b="1" dirty="0" err="1">
                <a:solidFill>
                  <a:srgbClr val="FFFF00"/>
                </a:solidFill>
                <a:latin typeface="Calibri" panose="020F0502020204030204" pitchFamily="34" charset="0"/>
                <a:cs typeface="Calibri" panose="020F0502020204030204" pitchFamily="34" charset="0"/>
              </a:rPr>
              <a:t>Conclusion</a:t>
            </a:r>
            <a:r>
              <a:rPr lang="pt-PT" sz="6400" b="1" dirty="0">
                <a:solidFill>
                  <a:srgbClr val="FFFF00"/>
                </a:solidFill>
                <a:latin typeface="Calibri" panose="020F0502020204030204" pitchFamily="34" charset="0"/>
                <a:cs typeface="Calibri" panose="020F0502020204030204" pitchFamily="34" charset="0"/>
              </a:rPr>
              <a:t>: </a:t>
            </a:r>
            <a:r>
              <a:rPr lang="pt-PT" sz="6400" b="1" dirty="0" err="1">
                <a:solidFill>
                  <a:srgbClr val="FFFF00"/>
                </a:solidFill>
                <a:latin typeface="Calibri" panose="020F0502020204030204" pitchFamily="34" charset="0"/>
                <a:cs typeface="Calibri" panose="020F0502020204030204" pitchFamily="34" charset="0"/>
              </a:rPr>
              <a:t>There</a:t>
            </a:r>
            <a:r>
              <a:rPr lang="pt-PT" sz="6400" b="1" dirty="0">
                <a:solidFill>
                  <a:srgbClr val="FFFF00"/>
                </a:solidFill>
                <a:latin typeface="Calibri" panose="020F0502020204030204" pitchFamily="34" charset="0"/>
                <a:cs typeface="Calibri" panose="020F0502020204030204" pitchFamily="34" charset="0"/>
              </a:rPr>
              <a:t> </a:t>
            </a:r>
            <a:r>
              <a:rPr lang="pt-PT" sz="6400" b="1" dirty="0" err="1">
                <a:solidFill>
                  <a:srgbClr val="FFFF00"/>
                </a:solidFill>
                <a:latin typeface="Calibri" panose="020F0502020204030204" pitchFamily="34" charset="0"/>
                <a:cs typeface="Calibri" panose="020F0502020204030204" pitchFamily="34" charset="0"/>
              </a:rPr>
              <a:t>may</a:t>
            </a:r>
            <a:r>
              <a:rPr lang="pt-PT" sz="6400" b="1" dirty="0">
                <a:solidFill>
                  <a:srgbClr val="FFFF00"/>
                </a:solidFill>
                <a:latin typeface="Calibri" panose="020F0502020204030204" pitchFamily="34" charset="0"/>
                <a:cs typeface="Calibri" panose="020F0502020204030204" pitchFamily="34" charset="0"/>
              </a:rPr>
              <a:t> </a:t>
            </a:r>
            <a:r>
              <a:rPr lang="pt-PT" sz="6400" b="1" dirty="0" err="1">
                <a:solidFill>
                  <a:srgbClr val="FFFF00"/>
                </a:solidFill>
                <a:latin typeface="Calibri" panose="020F0502020204030204" pitchFamily="34" charset="0"/>
                <a:cs typeface="Calibri" panose="020F0502020204030204" pitchFamily="34" charset="0"/>
              </a:rPr>
              <a:t>be</a:t>
            </a:r>
            <a:r>
              <a:rPr lang="pt-PT" sz="6400" b="1" dirty="0">
                <a:solidFill>
                  <a:srgbClr val="FFFF00"/>
                </a:solidFill>
                <a:latin typeface="Calibri" panose="020F0502020204030204" pitchFamily="34" charset="0"/>
                <a:cs typeface="Calibri" panose="020F0502020204030204" pitchFamily="34" charset="0"/>
              </a:rPr>
              <a:t> </a:t>
            </a:r>
            <a:r>
              <a:rPr lang="pt-PT" sz="6400" b="1" dirty="0" err="1">
                <a:solidFill>
                  <a:srgbClr val="FFFF00"/>
                </a:solidFill>
                <a:latin typeface="Calibri" panose="020F0502020204030204" pitchFamily="34" charset="0"/>
                <a:cs typeface="Calibri" panose="020F0502020204030204" pitchFamily="34" charset="0"/>
              </a:rPr>
              <a:t>an</a:t>
            </a:r>
            <a:r>
              <a:rPr lang="pt-PT" sz="6400" b="1" dirty="0">
                <a:solidFill>
                  <a:srgbClr val="FFFF00"/>
                </a:solidFill>
                <a:latin typeface="Calibri" panose="020F0502020204030204" pitchFamily="34" charset="0"/>
                <a:cs typeface="Calibri" panose="020F0502020204030204" pitchFamily="34" charset="0"/>
              </a:rPr>
              <a:t> </a:t>
            </a:r>
            <a:r>
              <a:rPr lang="pt-PT" sz="6400" b="1" dirty="0" err="1">
                <a:solidFill>
                  <a:srgbClr val="990101"/>
                </a:solidFill>
                <a:latin typeface="Calibri" panose="020F0502020204030204" pitchFamily="34" charset="0"/>
                <a:cs typeface="Calibri" panose="020F0502020204030204" pitchFamily="34" charset="0"/>
              </a:rPr>
              <a:t>unmet</a:t>
            </a:r>
            <a:r>
              <a:rPr lang="pt-PT" sz="6400" b="1" dirty="0">
                <a:solidFill>
                  <a:srgbClr val="990101"/>
                </a:solidFill>
                <a:latin typeface="Calibri" panose="020F0502020204030204" pitchFamily="34" charset="0"/>
                <a:cs typeface="Calibri" panose="020F0502020204030204" pitchFamily="34" charset="0"/>
              </a:rPr>
              <a:t> </a:t>
            </a:r>
            <a:r>
              <a:rPr lang="pt-PT" sz="6400" b="1" dirty="0" err="1">
                <a:solidFill>
                  <a:srgbClr val="990101"/>
                </a:solidFill>
                <a:latin typeface="Calibri" panose="020F0502020204030204" pitchFamily="34" charset="0"/>
                <a:cs typeface="Calibri" panose="020F0502020204030204" pitchFamily="34" charset="0"/>
              </a:rPr>
              <a:t>need</a:t>
            </a:r>
            <a:r>
              <a:rPr lang="pt-PT" sz="6400" b="1" dirty="0">
                <a:solidFill>
                  <a:srgbClr val="990101"/>
                </a:solidFill>
                <a:latin typeface="Calibri" panose="020F0502020204030204" pitchFamily="34" charset="0"/>
                <a:cs typeface="Calibri" panose="020F0502020204030204" pitchFamily="34" charset="0"/>
              </a:rPr>
              <a:t> in handling </a:t>
            </a:r>
            <a:r>
              <a:rPr lang="pt-PT" sz="6400" b="1" dirty="0" err="1">
                <a:solidFill>
                  <a:srgbClr val="990101"/>
                </a:solidFill>
                <a:latin typeface="Calibri" panose="020F0502020204030204" pitchFamily="34" charset="0"/>
                <a:cs typeface="Calibri" panose="020F0502020204030204" pitchFamily="34" charset="0"/>
              </a:rPr>
              <a:t>psychological</a:t>
            </a:r>
            <a:r>
              <a:rPr lang="pt-PT" sz="6400" b="1" dirty="0">
                <a:solidFill>
                  <a:srgbClr val="990101"/>
                </a:solidFill>
                <a:latin typeface="Calibri" panose="020F0502020204030204" pitchFamily="34" charset="0"/>
                <a:cs typeface="Calibri" panose="020F0502020204030204" pitchFamily="34" charset="0"/>
              </a:rPr>
              <a:t> </a:t>
            </a:r>
            <a:r>
              <a:rPr lang="pt-PT" sz="6400" b="1" dirty="0" err="1">
                <a:solidFill>
                  <a:srgbClr val="990101"/>
                </a:solidFill>
                <a:latin typeface="Calibri" panose="020F0502020204030204" pitchFamily="34" charset="0"/>
                <a:cs typeface="Calibri" panose="020F0502020204030204" pitchFamily="34" charset="0"/>
              </a:rPr>
              <a:t>distress</a:t>
            </a:r>
            <a:r>
              <a:rPr lang="pt-PT" sz="6400" b="1" dirty="0">
                <a:solidFill>
                  <a:srgbClr val="990101"/>
                </a:solidFill>
                <a:latin typeface="Calibri" panose="020F0502020204030204" pitchFamily="34" charset="0"/>
                <a:cs typeface="Calibri" panose="020F0502020204030204" pitchFamily="34" charset="0"/>
              </a:rPr>
              <a:t> </a:t>
            </a:r>
            <a:r>
              <a:rPr lang="pt-PT" sz="6400" b="1" dirty="0">
                <a:solidFill>
                  <a:srgbClr val="FFFF00"/>
                </a:solidFill>
                <a:latin typeface="Calibri" panose="020F0502020204030204" pitchFamily="34" charset="0"/>
                <a:cs typeface="Calibri" panose="020F0502020204030204" pitchFamily="34" charset="0"/>
              </a:rPr>
              <a:t>in MPN </a:t>
            </a:r>
            <a:r>
              <a:rPr lang="pt-PT" sz="6400" b="1" dirty="0" err="1">
                <a:solidFill>
                  <a:srgbClr val="FFFF00"/>
                </a:solidFill>
                <a:latin typeface="Calibri" panose="020F0502020204030204" pitchFamily="34" charset="0"/>
                <a:cs typeface="Calibri" panose="020F0502020204030204" pitchFamily="34" charset="0"/>
              </a:rPr>
              <a:t>patients</a:t>
            </a:r>
            <a:endParaRPr lang="en-US" sz="6400" b="1" dirty="0">
              <a:solidFill>
                <a:srgbClr val="FFFF00"/>
              </a:solidFill>
            </a:endParaRPr>
          </a:p>
        </p:txBody>
      </p:sp>
      <p:sp>
        <p:nvSpPr>
          <p:cNvPr id="8" name="TextBox 7"/>
          <p:cNvSpPr txBox="1"/>
          <p:nvPr/>
        </p:nvSpPr>
        <p:spPr>
          <a:xfrm>
            <a:off x="4721139" y="6362531"/>
            <a:ext cx="3965661" cy="276999"/>
          </a:xfrm>
          <a:prstGeom prst="rect">
            <a:avLst/>
          </a:prstGeom>
          <a:noFill/>
        </p:spPr>
        <p:txBody>
          <a:bodyPr wrap="square" rtlCol="0">
            <a:spAutoFit/>
          </a:bodyPr>
          <a:lstStyle/>
          <a:p>
            <a:pPr algn="r"/>
            <a:r>
              <a:rPr lang="en-US" sz="1200" dirty="0">
                <a:solidFill>
                  <a:schemeClr val="bg1">
                    <a:lumMod val="50000"/>
                  </a:schemeClr>
                </a:solidFill>
              </a:rPr>
              <a:t>Luzia Travado </a:t>
            </a:r>
          </a:p>
        </p:txBody>
      </p:sp>
      <p:sp>
        <p:nvSpPr>
          <p:cNvPr id="2" name="CaixaDeTexto 1">
            <a:extLst>
              <a:ext uri="{FF2B5EF4-FFF2-40B4-BE49-F238E27FC236}">
                <a16:creationId xmlns:a16="http://schemas.microsoft.com/office/drawing/2014/main" xmlns="" id="{44037F05-53A5-364F-B410-C5F3784A67DD}"/>
              </a:ext>
            </a:extLst>
          </p:cNvPr>
          <p:cNvSpPr txBox="1"/>
          <p:nvPr/>
        </p:nvSpPr>
        <p:spPr>
          <a:xfrm>
            <a:off x="376881" y="6299107"/>
            <a:ext cx="8390237" cy="415498"/>
          </a:xfrm>
          <a:prstGeom prst="rect">
            <a:avLst/>
          </a:prstGeom>
          <a:noFill/>
        </p:spPr>
        <p:txBody>
          <a:bodyPr wrap="square" rtlCol="0">
            <a:spAutoFit/>
          </a:bodyPr>
          <a:lstStyle/>
          <a:p>
            <a:pPr algn="r"/>
            <a:r>
              <a:rPr lang="pt-PT" sz="1050" i="1" dirty="0" err="1">
                <a:solidFill>
                  <a:schemeClr val="bg1"/>
                </a:solidFill>
              </a:rPr>
              <a:t>Anxiety</a:t>
            </a:r>
            <a:r>
              <a:rPr lang="pt-PT" sz="1050" i="1" dirty="0">
                <a:solidFill>
                  <a:schemeClr val="bg1"/>
                </a:solidFill>
              </a:rPr>
              <a:t> </a:t>
            </a:r>
            <a:r>
              <a:rPr lang="pt-PT" sz="1050" i="1" dirty="0" err="1">
                <a:solidFill>
                  <a:schemeClr val="bg1"/>
                </a:solidFill>
              </a:rPr>
              <a:t>and</a:t>
            </a:r>
            <a:r>
              <a:rPr lang="pt-PT" sz="1050" i="1" dirty="0">
                <a:solidFill>
                  <a:schemeClr val="bg1"/>
                </a:solidFill>
              </a:rPr>
              <a:t> </a:t>
            </a:r>
            <a:r>
              <a:rPr lang="pt-PT" sz="1050" i="1" dirty="0" err="1">
                <a:solidFill>
                  <a:schemeClr val="bg1"/>
                </a:solidFill>
              </a:rPr>
              <a:t>depression</a:t>
            </a:r>
            <a:r>
              <a:rPr lang="pt-PT" sz="1050" i="1" dirty="0">
                <a:solidFill>
                  <a:schemeClr val="bg1"/>
                </a:solidFill>
              </a:rPr>
              <a:t> in </a:t>
            </a:r>
            <a:r>
              <a:rPr lang="pt-PT" sz="1050" i="1" dirty="0" err="1">
                <a:solidFill>
                  <a:schemeClr val="bg1"/>
                </a:solidFill>
              </a:rPr>
              <a:t>patients</a:t>
            </a:r>
            <a:r>
              <a:rPr lang="pt-PT" sz="1050" i="1" dirty="0">
                <a:solidFill>
                  <a:schemeClr val="bg1"/>
                </a:solidFill>
              </a:rPr>
              <a:t> </a:t>
            </a:r>
            <a:r>
              <a:rPr lang="pt-PT" sz="1050" i="1" dirty="0" err="1">
                <a:solidFill>
                  <a:schemeClr val="bg1"/>
                </a:solidFill>
              </a:rPr>
              <a:t>with</a:t>
            </a:r>
            <a:r>
              <a:rPr lang="pt-PT" sz="1050" i="1" dirty="0">
                <a:solidFill>
                  <a:schemeClr val="bg1"/>
                </a:solidFill>
              </a:rPr>
              <a:t> Philadelphia-negative </a:t>
            </a:r>
            <a:r>
              <a:rPr lang="pt-PT" sz="1050" i="1" dirty="0" err="1">
                <a:solidFill>
                  <a:schemeClr val="bg1"/>
                </a:solidFill>
              </a:rPr>
              <a:t>myeloproliferative</a:t>
            </a:r>
            <a:r>
              <a:rPr lang="pt-PT" sz="1050" i="1" dirty="0">
                <a:solidFill>
                  <a:schemeClr val="bg1"/>
                </a:solidFill>
              </a:rPr>
              <a:t> </a:t>
            </a:r>
            <a:r>
              <a:rPr lang="pt-PT" sz="1050" i="1" dirty="0" err="1">
                <a:solidFill>
                  <a:schemeClr val="bg1"/>
                </a:solidFill>
              </a:rPr>
              <a:t>neoplasms</a:t>
            </a:r>
            <a:r>
              <a:rPr lang="pt-PT" sz="1050" i="1" dirty="0">
                <a:solidFill>
                  <a:schemeClr val="bg1"/>
                </a:solidFill>
              </a:rPr>
              <a:t>: </a:t>
            </a:r>
          </a:p>
          <a:p>
            <a:pPr algn="r"/>
            <a:r>
              <a:rPr lang="pt-PT" sz="1050" i="1" dirty="0">
                <a:solidFill>
                  <a:schemeClr val="bg1"/>
                </a:solidFill>
              </a:rPr>
              <a:t>a </a:t>
            </a:r>
            <a:r>
              <a:rPr lang="pt-PT" sz="1050" i="1" dirty="0" err="1">
                <a:solidFill>
                  <a:schemeClr val="bg1"/>
                </a:solidFill>
              </a:rPr>
              <a:t>nationwide</a:t>
            </a:r>
            <a:r>
              <a:rPr lang="pt-PT" sz="1050" i="1" dirty="0">
                <a:solidFill>
                  <a:schemeClr val="bg1"/>
                </a:solidFill>
              </a:rPr>
              <a:t> </a:t>
            </a:r>
            <a:r>
              <a:rPr lang="pt-PT" sz="1050" i="1" dirty="0" err="1">
                <a:solidFill>
                  <a:schemeClr val="bg1"/>
                </a:solidFill>
              </a:rPr>
              <a:t>population-based</a:t>
            </a:r>
            <a:r>
              <a:rPr lang="pt-PT" sz="1050" i="1" dirty="0">
                <a:solidFill>
                  <a:schemeClr val="bg1"/>
                </a:solidFill>
              </a:rPr>
              <a:t> </a:t>
            </a:r>
            <a:r>
              <a:rPr lang="pt-PT" sz="1050" i="1" dirty="0" err="1">
                <a:solidFill>
                  <a:schemeClr val="bg1"/>
                </a:solidFill>
              </a:rPr>
              <a:t>survey</a:t>
            </a:r>
            <a:r>
              <a:rPr lang="pt-PT" sz="1050" i="1" dirty="0">
                <a:solidFill>
                  <a:schemeClr val="bg1"/>
                </a:solidFill>
              </a:rPr>
              <a:t> in </a:t>
            </a:r>
            <a:r>
              <a:rPr lang="pt-PT" sz="1050" i="1" dirty="0" err="1">
                <a:solidFill>
                  <a:schemeClr val="bg1"/>
                </a:solidFill>
              </a:rPr>
              <a:t>Denmark</a:t>
            </a:r>
            <a:r>
              <a:rPr lang="pt-PT" sz="1050" i="1" dirty="0">
                <a:solidFill>
                  <a:schemeClr val="bg1"/>
                </a:solidFill>
              </a:rPr>
              <a:t>. </a:t>
            </a:r>
            <a:r>
              <a:rPr lang="pt-PT" sz="1050" i="1" dirty="0">
                <a:solidFill>
                  <a:schemeClr val="bg1"/>
                </a:solidFill>
                <a:hlinkClick r:id="rId4">
                  <a:extLst>
                    <a:ext uri="{A12FA001-AC4F-418D-AE19-62706E023703}">
                      <ahyp:hlinkClr xmlns:ahyp="http://schemas.microsoft.com/office/drawing/2018/hyperlinkcolor" xmlns="" val="tx"/>
                    </a:ext>
                  </a:extLst>
                </a:hlinkClick>
              </a:rPr>
              <a:t>Brochmann</a:t>
            </a:r>
            <a:r>
              <a:rPr lang="pt-PT" sz="1050" i="1" dirty="0">
                <a:solidFill>
                  <a:schemeClr val="bg1"/>
                </a:solidFill>
              </a:rPr>
              <a:t> N, </a:t>
            </a:r>
            <a:r>
              <a:rPr lang="pt-PT" sz="1050" i="1" dirty="0" err="1">
                <a:solidFill>
                  <a:schemeClr val="bg1"/>
                </a:solidFill>
              </a:rPr>
              <a:t>et</a:t>
            </a:r>
            <a:r>
              <a:rPr lang="pt-PT" sz="1050" i="1" dirty="0">
                <a:solidFill>
                  <a:schemeClr val="bg1"/>
                </a:solidFill>
              </a:rPr>
              <a:t> al.</a:t>
            </a:r>
            <a:r>
              <a:rPr lang="pt-PT" sz="1050" i="1" baseline="30000" dirty="0">
                <a:solidFill>
                  <a:schemeClr val="bg1"/>
                </a:solidFill>
              </a:rPr>
              <a:t> </a:t>
            </a:r>
            <a:r>
              <a:rPr lang="pt-PT" sz="1050" i="1" dirty="0">
                <a:solidFill>
                  <a:schemeClr val="bg1"/>
                </a:solidFill>
                <a:hlinkClick r:id="rId5">
                  <a:extLst>
                    <a:ext uri="{A12FA001-AC4F-418D-AE19-62706E023703}">
                      <ahyp:hlinkClr xmlns:ahyp="http://schemas.microsoft.com/office/drawing/2018/hyperlinkcolor" xmlns="" val="tx"/>
                    </a:ext>
                  </a:extLst>
                </a:hlinkClick>
              </a:rPr>
              <a:t>Clin Epidemiol</a:t>
            </a:r>
            <a:r>
              <a:rPr lang="pt-PT" sz="1050" i="1" dirty="0">
                <a:solidFill>
                  <a:schemeClr val="bg1"/>
                </a:solidFill>
              </a:rPr>
              <a:t>. 2019; 11: 23–33.</a:t>
            </a:r>
            <a:endParaRPr lang="pt-PT" sz="1050" dirty="0">
              <a:solidFill>
                <a:schemeClr val="bg1"/>
              </a:solidFill>
            </a:endParaRPr>
          </a:p>
        </p:txBody>
      </p:sp>
      <p:cxnSp>
        <p:nvCxnSpPr>
          <p:cNvPr id="6" name="Straight Connector 5"/>
          <p:cNvCxnSpPr/>
          <p:nvPr/>
        </p:nvCxnSpPr>
        <p:spPr>
          <a:xfrm>
            <a:off x="584815" y="818866"/>
            <a:ext cx="8101985" cy="1"/>
          </a:xfrm>
          <a:prstGeom prst="line">
            <a:avLst/>
          </a:prstGeom>
          <a:ln>
            <a:solidFill>
              <a:srgbClr val="99010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99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3">
            <a:extLst>
              <a:ext uri="{FF2B5EF4-FFF2-40B4-BE49-F238E27FC236}">
                <a16:creationId xmlns:a16="http://schemas.microsoft.com/office/drawing/2014/main" xmlns="" id="{1FF1D3EE-DB31-474F-ACCC-EF532597C2C4}"/>
              </a:ext>
            </a:extLst>
          </p:cNvPr>
          <p:cNvPicPr>
            <a:picLocks noChangeAspect="1" noChangeArrowheads="1"/>
          </p:cNvPicPr>
          <p:nvPr/>
        </p:nvPicPr>
        <p:blipFill>
          <a:blip r:embed="rId2" cstate="email">
            <a:alphaModFix amt="20000"/>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a:ext>
            </a:extLst>
          </a:blip>
          <a:srcRect/>
          <a:stretch>
            <a:fillRect/>
          </a:stretch>
        </p:blipFill>
        <p:spPr bwMode="auto">
          <a:xfrm>
            <a:off x="1190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a:extLst>
              <a:ext uri="{FF2B5EF4-FFF2-40B4-BE49-F238E27FC236}">
                <a16:creationId xmlns:a16="http://schemas.microsoft.com/office/drawing/2014/main" xmlns="" id="{5C7A4682-A563-B041-8329-A74589B33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94" y="2082498"/>
            <a:ext cx="4470400" cy="5626100"/>
          </a:xfrm>
          <a:prstGeom prst="rect">
            <a:avLst/>
          </a:prstGeom>
        </p:spPr>
      </p:pic>
      <p:sp>
        <p:nvSpPr>
          <p:cNvPr id="8" name="TextBox 7"/>
          <p:cNvSpPr txBox="1"/>
          <p:nvPr/>
        </p:nvSpPr>
        <p:spPr>
          <a:xfrm>
            <a:off x="4721139" y="6362531"/>
            <a:ext cx="3965661" cy="276999"/>
          </a:xfrm>
          <a:prstGeom prst="rect">
            <a:avLst/>
          </a:prstGeom>
          <a:noFill/>
        </p:spPr>
        <p:txBody>
          <a:bodyPr wrap="square" rtlCol="0">
            <a:spAutoFit/>
          </a:bodyPr>
          <a:lstStyle/>
          <a:p>
            <a:pPr algn="r"/>
            <a:r>
              <a:rPr lang="en-US" sz="1200" dirty="0">
                <a:solidFill>
                  <a:schemeClr val="bg1">
                    <a:lumMod val="50000"/>
                  </a:schemeClr>
                </a:solidFill>
              </a:rPr>
              <a:t>Luzia Travado </a:t>
            </a:r>
          </a:p>
        </p:txBody>
      </p:sp>
      <p:sp>
        <p:nvSpPr>
          <p:cNvPr id="12" name="CaixaDeTexto 11">
            <a:extLst>
              <a:ext uri="{FF2B5EF4-FFF2-40B4-BE49-F238E27FC236}">
                <a16:creationId xmlns:a16="http://schemas.microsoft.com/office/drawing/2014/main" xmlns="" id="{8CE9C58A-3CFD-4646-B2C1-7636AF6C410A}"/>
              </a:ext>
            </a:extLst>
          </p:cNvPr>
          <p:cNvSpPr txBox="1"/>
          <p:nvPr/>
        </p:nvSpPr>
        <p:spPr>
          <a:xfrm>
            <a:off x="4859682" y="2684113"/>
            <a:ext cx="3972652" cy="4524315"/>
          </a:xfrm>
          <a:prstGeom prst="rect">
            <a:avLst/>
          </a:prstGeom>
          <a:noFill/>
        </p:spPr>
        <p:txBody>
          <a:bodyPr wrap="square" rtlCol="0">
            <a:spAutoFit/>
          </a:bodyPr>
          <a:lstStyle/>
          <a:p>
            <a:r>
              <a:rPr lang="pt-PT" dirty="0">
                <a:solidFill>
                  <a:schemeClr val="bg1"/>
                </a:solidFill>
              </a:rPr>
              <a:t>In </a:t>
            </a:r>
            <a:r>
              <a:rPr lang="pt-PT" dirty="0" err="1">
                <a:solidFill>
                  <a:schemeClr val="bg1"/>
                </a:solidFill>
              </a:rPr>
              <a:t>univariate</a:t>
            </a:r>
            <a:r>
              <a:rPr lang="pt-PT" dirty="0">
                <a:solidFill>
                  <a:schemeClr val="bg1"/>
                </a:solidFill>
              </a:rPr>
              <a:t> </a:t>
            </a:r>
            <a:r>
              <a:rPr lang="pt-PT" dirty="0" err="1">
                <a:solidFill>
                  <a:schemeClr val="bg1"/>
                </a:solidFill>
              </a:rPr>
              <a:t>and</a:t>
            </a:r>
            <a:r>
              <a:rPr lang="pt-PT" dirty="0">
                <a:solidFill>
                  <a:schemeClr val="bg1"/>
                </a:solidFill>
              </a:rPr>
              <a:t> </a:t>
            </a:r>
            <a:r>
              <a:rPr lang="pt-PT" dirty="0" err="1">
                <a:solidFill>
                  <a:schemeClr val="bg1"/>
                </a:solidFill>
              </a:rPr>
              <a:t>multivariate</a:t>
            </a:r>
            <a:r>
              <a:rPr lang="pt-PT" dirty="0">
                <a:solidFill>
                  <a:schemeClr val="bg1"/>
                </a:solidFill>
              </a:rPr>
              <a:t> </a:t>
            </a:r>
            <a:r>
              <a:rPr lang="pt-PT" dirty="0" err="1">
                <a:solidFill>
                  <a:schemeClr val="bg1"/>
                </a:solidFill>
              </a:rPr>
              <a:t>analyses</a:t>
            </a:r>
            <a:r>
              <a:rPr lang="pt-PT" dirty="0">
                <a:solidFill>
                  <a:schemeClr val="bg1"/>
                </a:solidFill>
              </a:rPr>
              <a:t>, </a:t>
            </a:r>
            <a:r>
              <a:rPr lang="pt-PT" dirty="0" err="1">
                <a:solidFill>
                  <a:schemeClr val="bg1"/>
                </a:solidFill>
              </a:rPr>
              <a:t>almost</a:t>
            </a:r>
            <a:r>
              <a:rPr lang="pt-PT" dirty="0">
                <a:solidFill>
                  <a:schemeClr val="bg1"/>
                </a:solidFill>
              </a:rPr>
              <a:t> </a:t>
            </a:r>
            <a:r>
              <a:rPr lang="pt-PT" dirty="0" err="1">
                <a:solidFill>
                  <a:schemeClr val="bg1"/>
                </a:solidFill>
              </a:rPr>
              <a:t>all</a:t>
            </a:r>
            <a:r>
              <a:rPr lang="pt-PT" dirty="0">
                <a:solidFill>
                  <a:schemeClr val="bg1"/>
                </a:solidFill>
              </a:rPr>
              <a:t> PPL </a:t>
            </a:r>
            <a:r>
              <a:rPr lang="pt-PT" dirty="0" err="1">
                <a:solidFill>
                  <a:schemeClr val="bg1"/>
                </a:solidFill>
              </a:rPr>
              <a:t>items</a:t>
            </a:r>
            <a:r>
              <a:rPr lang="pt-PT" dirty="0">
                <a:solidFill>
                  <a:schemeClr val="bg1"/>
                </a:solidFill>
              </a:rPr>
              <a:t> </a:t>
            </a:r>
            <a:r>
              <a:rPr lang="pt-PT" dirty="0" err="1">
                <a:solidFill>
                  <a:schemeClr val="bg1"/>
                </a:solidFill>
              </a:rPr>
              <a:t>were</a:t>
            </a:r>
            <a:r>
              <a:rPr lang="pt-PT" dirty="0">
                <a:solidFill>
                  <a:schemeClr val="bg1"/>
                </a:solidFill>
              </a:rPr>
              <a:t> </a:t>
            </a:r>
            <a:r>
              <a:rPr lang="pt-PT" dirty="0" err="1">
                <a:solidFill>
                  <a:schemeClr val="bg1"/>
                </a:solidFill>
              </a:rPr>
              <a:t>associated</a:t>
            </a:r>
            <a:r>
              <a:rPr lang="pt-PT" dirty="0">
                <a:solidFill>
                  <a:schemeClr val="bg1"/>
                </a:solidFill>
              </a:rPr>
              <a:t> </a:t>
            </a:r>
            <a:r>
              <a:rPr lang="pt-PT" dirty="0" err="1">
                <a:solidFill>
                  <a:schemeClr val="bg1"/>
                </a:solidFill>
              </a:rPr>
              <a:t>with</a:t>
            </a:r>
            <a:r>
              <a:rPr lang="pt-PT" dirty="0">
                <a:solidFill>
                  <a:schemeClr val="bg1"/>
                </a:solidFill>
              </a:rPr>
              <a:t> </a:t>
            </a:r>
            <a:r>
              <a:rPr lang="pt-PT" dirty="0" err="1">
                <a:solidFill>
                  <a:schemeClr val="bg1"/>
                </a:solidFill>
              </a:rPr>
              <a:t>distress</a:t>
            </a:r>
            <a:r>
              <a:rPr lang="pt-PT" dirty="0">
                <a:solidFill>
                  <a:schemeClr val="bg1"/>
                </a:solidFill>
              </a:rPr>
              <a:t>, </a:t>
            </a:r>
            <a:r>
              <a:rPr lang="pt-PT" dirty="0" err="1">
                <a:solidFill>
                  <a:schemeClr val="bg1"/>
                </a:solidFill>
              </a:rPr>
              <a:t>depression</a:t>
            </a:r>
            <a:r>
              <a:rPr lang="pt-PT" dirty="0">
                <a:solidFill>
                  <a:schemeClr val="bg1"/>
                </a:solidFill>
              </a:rPr>
              <a:t>, </a:t>
            </a:r>
            <a:r>
              <a:rPr lang="pt-PT" dirty="0" err="1">
                <a:solidFill>
                  <a:schemeClr val="bg1"/>
                </a:solidFill>
              </a:rPr>
              <a:t>and</a:t>
            </a:r>
            <a:r>
              <a:rPr lang="pt-PT" dirty="0">
                <a:solidFill>
                  <a:schemeClr val="bg1"/>
                </a:solidFill>
              </a:rPr>
              <a:t>/</a:t>
            </a:r>
            <a:r>
              <a:rPr lang="pt-PT" dirty="0" err="1">
                <a:solidFill>
                  <a:schemeClr val="bg1"/>
                </a:solidFill>
              </a:rPr>
              <a:t>or</a:t>
            </a:r>
            <a:r>
              <a:rPr lang="pt-PT" dirty="0">
                <a:solidFill>
                  <a:schemeClr val="bg1"/>
                </a:solidFill>
              </a:rPr>
              <a:t> </a:t>
            </a:r>
            <a:r>
              <a:rPr lang="pt-PT" dirty="0" err="1">
                <a:solidFill>
                  <a:schemeClr val="bg1"/>
                </a:solidFill>
              </a:rPr>
              <a:t>anxiety</a:t>
            </a:r>
            <a:r>
              <a:rPr lang="pt-PT" dirty="0">
                <a:solidFill>
                  <a:schemeClr val="bg1"/>
                </a:solidFill>
              </a:rPr>
              <a:t>.</a:t>
            </a:r>
          </a:p>
          <a:p>
            <a:r>
              <a:rPr lang="pt-PT" dirty="0">
                <a:solidFill>
                  <a:schemeClr val="bg1"/>
                </a:solidFill>
              </a:rPr>
              <a:t> </a:t>
            </a:r>
          </a:p>
          <a:p>
            <a:r>
              <a:rPr lang="pt-PT" sz="1600" b="1" dirty="0" err="1">
                <a:solidFill>
                  <a:srgbClr val="FFFF00"/>
                </a:solidFill>
              </a:rPr>
              <a:t>Conclusion</a:t>
            </a:r>
            <a:r>
              <a:rPr lang="pt-PT" sz="1600" b="1" dirty="0">
                <a:solidFill>
                  <a:srgbClr val="FFFF00"/>
                </a:solidFill>
              </a:rPr>
              <a:t>—</a:t>
            </a:r>
            <a:r>
              <a:rPr lang="pt-PT" sz="1600" dirty="0" err="1">
                <a:solidFill>
                  <a:srgbClr val="FF0000"/>
                </a:solidFill>
              </a:rPr>
              <a:t>Physical</a:t>
            </a:r>
            <a:r>
              <a:rPr lang="pt-PT" sz="1600" dirty="0">
                <a:solidFill>
                  <a:srgbClr val="FF0000"/>
                </a:solidFill>
              </a:rPr>
              <a:t> </a:t>
            </a:r>
            <a:r>
              <a:rPr lang="pt-PT" sz="1600" dirty="0" err="1">
                <a:solidFill>
                  <a:srgbClr val="FF0000"/>
                </a:solidFill>
              </a:rPr>
              <a:t>symptom</a:t>
            </a:r>
            <a:r>
              <a:rPr lang="pt-PT" sz="1600" dirty="0">
                <a:solidFill>
                  <a:srgbClr val="FF0000"/>
                </a:solidFill>
              </a:rPr>
              <a:t> </a:t>
            </a:r>
            <a:r>
              <a:rPr lang="pt-PT" sz="1600" dirty="0" err="1">
                <a:solidFill>
                  <a:srgbClr val="FF0000"/>
                </a:solidFill>
              </a:rPr>
              <a:t>burden</a:t>
            </a:r>
            <a:r>
              <a:rPr lang="pt-PT" sz="1600" dirty="0">
                <a:solidFill>
                  <a:srgbClr val="FF0000"/>
                </a:solidFill>
              </a:rPr>
              <a:t> </a:t>
            </a:r>
            <a:r>
              <a:rPr lang="pt-PT" sz="1600" dirty="0">
                <a:solidFill>
                  <a:srgbClr val="FFFF00"/>
                </a:solidFill>
              </a:rPr>
              <a:t>in MPN </a:t>
            </a:r>
            <a:r>
              <a:rPr lang="pt-PT" sz="1600" dirty="0" err="1">
                <a:solidFill>
                  <a:srgbClr val="FFFF00"/>
                </a:solidFill>
              </a:rPr>
              <a:t>patients</a:t>
            </a:r>
            <a:r>
              <a:rPr lang="pt-PT" sz="1600" dirty="0">
                <a:solidFill>
                  <a:srgbClr val="FFFF00"/>
                </a:solidFill>
              </a:rPr>
              <a:t> </a:t>
            </a:r>
            <a:r>
              <a:rPr lang="pt-PT" sz="1600" dirty="0" err="1">
                <a:solidFill>
                  <a:srgbClr val="FFFF00"/>
                </a:solidFill>
              </a:rPr>
              <a:t>was</a:t>
            </a:r>
            <a:r>
              <a:rPr lang="pt-PT" sz="1600" dirty="0">
                <a:solidFill>
                  <a:srgbClr val="FFFF00"/>
                </a:solidFill>
              </a:rPr>
              <a:t> </a:t>
            </a:r>
            <a:r>
              <a:rPr lang="pt-PT" sz="1600" dirty="0" err="1">
                <a:solidFill>
                  <a:srgbClr val="FFFF00"/>
                </a:solidFill>
              </a:rPr>
              <a:t>clearly</a:t>
            </a:r>
            <a:r>
              <a:rPr lang="pt-PT" sz="1600" dirty="0">
                <a:solidFill>
                  <a:srgbClr val="FFFF00"/>
                </a:solidFill>
              </a:rPr>
              <a:t> </a:t>
            </a:r>
            <a:r>
              <a:rPr lang="pt-PT" sz="1600" dirty="0" err="1">
                <a:solidFill>
                  <a:srgbClr val="FF0000"/>
                </a:solidFill>
              </a:rPr>
              <a:t>associated</a:t>
            </a:r>
            <a:r>
              <a:rPr lang="pt-PT" sz="1600" dirty="0">
                <a:solidFill>
                  <a:srgbClr val="FF0000"/>
                </a:solidFill>
              </a:rPr>
              <a:t> </a:t>
            </a:r>
            <a:r>
              <a:rPr lang="pt-PT" sz="1600" dirty="0" err="1">
                <a:solidFill>
                  <a:srgbClr val="FF0000"/>
                </a:solidFill>
              </a:rPr>
              <a:t>with</a:t>
            </a:r>
            <a:r>
              <a:rPr lang="pt-PT" sz="1600" dirty="0">
                <a:solidFill>
                  <a:srgbClr val="FF0000"/>
                </a:solidFill>
              </a:rPr>
              <a:t> </a:t>
            </a:r>
            <a:r>
              <a:rPr lang="pt-PT" sz="1600" dirty="0" err="1">
                <a:solidFill>
                  <a:srgbClr val="FF0000"/>
                </a:solidFill>
              </a:rPr>
              <a:t>psychological</a:t>
            </a:r>
            <a:r>
              <a:rPr lang="pt-PT" sz="1600" dirty="0">
                <a:solidFill>
                  <a:srgbClr val="FF0000"/>
                </a:solidFill>
              </a:rPr>
              <a:t> </a:t>
            </a:r>
            <a:r>
              <a:rPr lang="pt-PT" sz="1600" dirty="0" err="1">
                <a:solidFill>
                  <a:srgbClr val="FF0000"/>
                </a:solidFill>
              </a:rPr>
              <a:t>symptoms</a:t>
            </a:r>
            <a:r>
              <a:rPr lang="pt-PT" sz="1600" dirty="0">
                <a:solidFill>
                  <a:srgbClr val="FFFF00"/>
                </a:solidFill>
              </a:rPr>
              <a:t>. </a:t>
            </a:r>
            <a:r>
              <a:rPr lang="pt-PT" sz="1600" dirty="0" err="1">
                <a:solidFill>
                  <a:srgbClr val="FFFF00"/>
                </a:solidFill>
              </a:rPr>
              <a:t>Depression</a:t>
            </a:r>
            <a:r>
              <a:rPr lang="pt-PT" sz="1600" dirty="0">
                <a:solidFill>
                  <a:srgbClr val="FFFF00"/>
                </a:solidFill>
              </a:rPr>
              <a:t> </a:t>
            </a:r>
            <a:r>
              <a:rPr lang="pt-PT" sz="1600" dirty="0" err="1">
                <a:solidFill>
                  <a:srgbClr val="FFFF00"/>
                </a:solidFill>
              </a:rPr>
              <a:t>was</a:t>
            </a:r>
            <a:r>
              <a:rPr lang="pt-PT" sz="1600" dirty="0">
                <a:solidFill>
                  <a:srgbClr val="FFFF00"/>
                </a:solidFill>
              </a:rPr>
              <a:t> </a:t>
            </a:r>
            <a:r>
              <a:rPr lang="pt-PT" sz="1600" dirty="0" err="1">
                <a:solidFill>
                  <a:srgbClr val="FFFF00"/>
                </a:solidFill>
              </a:rPr>
              <a:t>uniquely</a:t>
            </a:r>
            <a:r>
              <a:rPr lang="pt-PT" sz="1600" dirty="0">
                <a:solidFill>
                  <a:srgbClr val="FFFF00"/>
                </a:solidFill>
              </a:rPr>
              <a:t> </a:t>
            </a:r>
            <a:r>
              <a:rPr lang="pt-PT" sz="1600" dirty="0" err="1">
                <a:solidFill>
                  <a:srgbClr val="FFFF00"/>
                </a:solidFill>
              </a:rPr>
              <a:t>associated</a:t>
            </a:r>
            <a:r>
              <a:rPr lang="pt-PT" sz="1600" dirty="0">
                <a:solidFill>
                  <a:srgbClr val="FFFF00"/>
                </a:solidFill>
              </a:rPr>
              <a:t> </a:t>
            </a:r>
            <a:r>
              <a:rPr lang="pt-PT" sz="1600" dirty="0" err="1">
                <a:solidFill>
                  <a:srgbClr val="FFFF00"/>
                </a:solidFill>
              </a:rPr>
              <a:t>with</a:t>
            </a:r>
            <a:r>
              <a:rPr lang="pt-PT" sz="1600" dirty="0">
                <a:solidFill>
                  <a:srgbClr val="FFFF00"/>
                </a:solidFill>
              </a:rPr>
              <a:t> </a:t>
            </a:r>
            <a:r>
              <a:rPr lang="pt-PT" sz="1600" dirty="0" err="1">
                <a:solidFill>
                  <a:srgbClr val="FFFF00"/>
                </a:solidFill>
              </a:rPr>
              <a:t>overall</a:t>
            </a:r>
            <a:r>
              <a:rPr lang="pt-PT" sz="1600" dirty="0">
                <a:solidFill>
                  <a:srgbClr val="FFFF00"/>
                </a:solidFill>
              </a:rPr>
              <a:t> </a:t>
            </a:r>
            <a:r>
              <a:rPr lang="pt-PT" sz="1600" dirty="0" err="1">
                <a:solidFill>
                  <a:srgbClr val="FFFF00"/>
                </a:solidFill>
              </a:rPr>
              <a:t>physical</a:t>
            </a:r>
            <a:r>
              <a:rPr lang="pt-PT" sz="1600" dirty="0">
                <a:solidFill>
                  <a:srgbClr val="FFFF00"/>
                </a:solidFill>
              </a:rPr>
              <a:t> </a:t>
            </a:r>
            <a:r>
              <a:rPr lang="pt-PT" sz="1600" dirty="0" err="1">
                <a:solidFill>
                  <a:srgbClr val="FFFF00"/>
                </a:solidFill>
              </a:rPr>
              <a:t>symptom</a:t>
            </a:r>
            <a:r>
              <a:rPr lang="pt-PT" sz="1600" dirty="0">
                <a:solidFill>
                  <a:srgbClr val="FFFF00"/>
                </a:solidFill>
              </a:rPr>
              <a:t> </a:t>
            </a:r>
            <a:r>
              <a:rPr lang="pt-PT" sz="1600" dirty="0" err="1">
                <a:solidFill>
                  <a:srgbClr val="FFFF00"/>
                </a:solidFill>
              </a:rPr>
              <a:t>burden</a:t>
            </a:r>
            <a:r>
              <a:rPr lang="pt-PT" sz="1600" dirty="0">
                <a:solidFill>
                  <a:srgbClr val="FFFF00"/>
                </a:solidFill>
              </a:rPr>
              <a:t>.   As </a:t>
            </a:r>
            <a:r>
              <a:rPr lang="pt-PT" sz="1600" dirty="0" err="1">
                <a:solidFill>
                  <a:srgbClr val="FFFF00"/>
                </a:solidFill>
              </a:rPr>
              <a:t>such</a:t>
            </a:r>
            <a:r>
              <a:rPr lang="pt-PT" sz="1600" dirty="0">
                <a:solidFill>
                  <a:srgbClr val="FFFF00"/>
                </a:solidFill>
              </a:rPr>
              <a:t>, </a:t>
            </a:r>
            <a:r>
              <a:rPr lang="pt-PT" sz="1600" dirty="0" err="1">
                <a:solidFill>
                  <a:srgbClr val="FFFF00"/>
                </a:solidFill>
              </a:rPr>
              <a:t>the</a:t>
            </a:r>
            <a:r>
              <a:rPr lang="pt-PT" sz="1600" dirty="0">
                <a:solidFill>
                  <a:srgbClr val="FFFF00"/>
                </a:solidFill>
              </a:rPr>
              <a:t> </a:t>
            </a:r>
            <a:r>
              <a:rPr lang="pt-PT" sz="1600" dirty="0" err="1">
                <a:solidFill>
                  <a:srgbClr val="FFFF00"/>
                </a:solidFill>
              </a:rPr>
              <a:t>endorsement</a:t>
            </a:r>
            <a:r>
              <a:rPr lang="pt-PT" sz="1600" dirty="0">
                <a:solidFill>
                  <a:srgbClr val="FFFF00"/>
                </a:solidFill>
              </a:rPr>
              <a:t> </a:t>
            </a:r>
            <a:r>
              <a:rPr lang="pt-PT" sz="1600" dirty="0" err="1">
                <a:solidFill>
                  <a:srgbClr val="FFFF00"/>
                </a:solidFill>
              </a:rPr>
              <a:t>of</a:t>
            </a:r>
            <a:r>
              <a:rPr lang="pt-PT" sz="1600" dirty="0">
                <a:solidFill>
                  <a:srgbClr val="FFFF00"/>
                </a:solidFill>
              </a:rPr>
              <a:t> </a:t>
            </a:r>
            <a:r>
              <a:rPr lang="pt-PT" sz="1600" dirty="0" err="1">
                <a:solidFill>
                  <a:srgbClr val="FF0000"/>
                </a:solidFill>
              </a:rPr>
              <a:t>multiple</a:t>
            </a:r>
            <a:r>
              <a:rPr lang="pt-PT" sz="1600" dirty="0">
                <a:solidFill>
                  <a:srgbClr val="FF0000"/>
                </a:solidFill>
              </a:rPr>
              <a:t> PPL </a:t>
            </a:r>
            <a:r>
              <a:rPr lang="pt-PT" sz="1600" dirty="0" err="1">
                <a:solidFill>
                  <a:srgbClr val="FF0000"/>
                </a:solidFill>
              </a:rPr>
              <a:t>items</a:t>
            </a:r>
            <a:r>
              <a:rPr lang="pt-PT" sz="1600" dirty="0">
                <a:solidFill>
                  <a:srgbClr val="FF0000"/>
                </a:solidFill>
              </a:rPr>
              <a:t> </a:t>
            </a:r>
            <a:r>
              <a:rPr lang="pt-PT" sz="1600" dirty="0" err="1">
                <a:solidFill>
                  <a:srgbClr val="FF0000"/>
                </a:solidFill>
              </a:rPr>
              <a:t>on</a:t>
            </a:r>
            <a:r>
              <a:rPr lang="pt-PT" sz="1600" dirty="0">
                <a:solidFill>
                  <a:srgbClr val="FF0000"/>
                </a:solidFill>
              </a:rPr>
              <a:t> </a:t>
            </a:r>
            <a:r>
              <a:rPr lang="pt-PT" sz="1600" dirty="0" err="1">
                <a:solidFill>
                  <a:srgbClr val="FF0000"/>
                </a:solidFill>
              </a:rPr>
              <a:t>the</a:t>
            </a:r>
            <a:r>
              <a:rPr lang="pt-PT" sz="1600" dirty="0">
                <a:solidFill>
                  <a:srgbClr val="FF0000"/>
                </a:solidFill>
              </a:rPr>
              <a:t> DT&amp;PL </a:t>
            </a:r>
            <a:r>
              <a:rPr lang="pt-PT" sz="1600" dirty="0" err="1">
                <a:solidFill>
                  <a:srgbClr val="FF0000"/>
                </a:solidFill>
              </a:rPr>
              <a:t>should</a:t>
            </a:r>
            <a:r>
              <a:rPr lang="pt-PT" sz="1600" dirty="0">
                <a:solidFill>
                  <a:srgbClr val="FF0000"/>
                </a:solidFill>
              </a:rPr>
              <a:t> </a:t>
            </a:r>
            <a:r>
              <a:rPr lang="pt-PT" sz="1600" dirty="0" err="1">
                <a:solidFill>
                  <a:srgbClr val="FF0000"/>
                </a:solidFill>
              </a:rPr>
              <a:t>prompt</a:t>
            </a:r>
            <a:r>
              <a:rPr lang="pt-PT" sz="1600" dirty="0">
                <a:solidFill>
                  <a:srgbClr val="FF0000"/>
                </a:solidFill>
              </a:rPr>
              <a:t> </a:t>
            </a:r>
            <a:r>
              <a:rPr lang="pt-PT" sz="1600" dirty="0" err="1">
                <a:solidFill>
                  <a:srgbClr val="FF0000"/>
                </a:solidFill>
              </a:rPr>
              <a:t>an</a:t>
            </a:r>
            <a:r>
              <a:rPr lang="pt-PT" sz="1600" dirty="0">
                <a:solidFill>
                  <a:srgbClr val="FF0000"/>
                </a:solidFill>
              </a:rPr>
              <a:t> </a:t>
            </a:r>
            <a:r>
              <a:rPr lang="pt-PT" sz="1600" dirty="0" err="1">
                <a:solidFill>
                  <a:srgbClr val="FF0000"/>
                </a:solidFill>
              </a:rPr>
              <a:t>evaluation</a:t>
            </a:r>
            <a:r>
              <a:rPr lang="pt-PT" sz="1600" dirty="0">
                <a:solidFill>
                  <a:srgbClr val="FF0000"/>
                </a:solidFill>
              </a:rPr>
              <a:t> for </a:t>
            </a:r>
            <a:r>
              <a:rPr lang="pt-PT" sz="1600" dirty="0" err="1">
                <a:solidFill>
                  <a:srgbClr val="FF0000"/>
                </a:solidFill>
              </a:rPr>
              <a:t>psychological</a:t>
            </a:r>
            <a:r>
              <a:rPr lang="pt-PT" sz="1600" dirty="0">
                <a:solidFill>
                  <a:srgbClr val="FF0000"/>
                </a:solidFill>
              </a:rPr>
              <a:t> </a:t>
            </a:r>
            <a:r>
              <a:rPr lang="pt-PT" sz="1600" dirty="0" err="1">
                <a:solidFill>
                  <a:srgbClr val="FF0000"/>
                </a:solidFill>
              </a:rPr>
              <a:t>symptoms</a:t>
            </a:r>
            <a:r>
              <a:rPr lang="pt-PT" sz="1600" dirty="0">
                <a:solidFill>
                  <a:srgbClr val="FF0000"/>
                </a:solidFill>
              </a:rPr>
              <a:t> </a:t>
            </a:r>
            <a:r>
              <a:rPr lang="pt-PT" sz="1600" dirty="0">
                <a:solidFill>
                  <a:srgbClr val="FFFF00"/>
                </a:solidFill>
              </a:rPr>
              <a:t>to improve MPN </a:t>
            </a:r>
            <a:r>
              <a:rPr lang="pt-PT" sz="1600" dirty="0" err="1">
                <a:solidFill>
                  <a:srgbClr val="FFFF00"/>
                </a:solidFill>
              </a:rPr>
              <a:t>patients</a:t>
            </a:r>
            <a:r>
              <a:rPr lang="pt-PT" sz="1600" dirty="0">
                <a:solidFill>
                  <a:srgbClr val="FFFF00"/>
                </a:solidFill>
              </a:rPr>
              <a:t>’ </a:t>
            </a:r>
            <a:r>
              <a:rPr lang="pt-PT" sz="1600" dirty="0" err="1">
                <a:solidFill>
                  <a:srgbClr val="FFFF00"/>
                </a:solidFill>
              </a:rPr>
              <a:t>overall</a:t>
            </a:r>
            <a:r>
              <a:rPr lang="pt-PT" sz="1600" dirty="0">
                <a:solidFill>
                  <a:srgbClr val="FFFF00"/>
                </a:solidFill>
              </a:rPr>
              <a:t> </a:t>
            </a:r>
            <a:r>
              <a:rPr lang="pt-PT" sz="1600" dirty="0" err="1">
                <a:solidFill>
                  <a:srgbClr val="FFFF00"/>
                </a:solidFill>
              </a:rPr>
              <a:t>morbidity</a:t>
            </a:r>
            <a:r>
              <a:rPr lang="pt-PT" sz="1600" dirty="0">
                <a:solidFill>
                  <a:srgbClr val="FFFF00"/>
                </a:solidFill>
              </a:rPr>
              <a:t> </a:t>
            </a:r>
            <a:r>
              <a:rPr lang="pt-PT" sz="1600" dirty="0" err="1">
                <a:solidFill>
                  <a:srgbClr val="FFFF00"/>
                </a:solidFill>
              </a:rPr>
              <a:t>and</a:t>
            </a:r>
            <a:r>
              <a:rPr lang="pt-PT" sz="1600" dirty="0">
                <a:solidFill>
                  <a:srgbClr val="FFFF00"/>
                </a:solidFill>
              </a:rPr>
              <a:t> </a:t>
            </a:r>
            <a:r>
              <a:rPr lang="pt-PT" sz="1600" dirty="0" err="1">
                <a:solidFill>
                  <a:srgbClr val="FFFF00"/>
                </a:solidFill>
              </a:rPr>
              <a:t>QoL</a:t>
            </a:r>
            <a:r>
              <a:rPr lang="pt-PT" sz="1600" dirty="0">
                <a:solidFill>
                  <a:srgbClr val="FFFF00"/>
                </a:solidFill>
              </a:rPr>
              <a:t>. </a:t>
            </a:r>
          </a:p>
          <a:p>
            <a:endParaRPr lang="pt-PT" dirty="0"/>
          </a:p>
          <a:p>
            <a:endParaRPr lang="pt-PT" dirty="0">
              <a:solidFill>
                <a:schemeClr val="bg1"/>
              </a:solidFill>
            </a:endParaRPr>
          </a:p>
          <a:p>
            <a:endParaRPr lang="pt-PT" dirty="0"/>
          </a:p>
        </p:txBody>
      </p:sp>
      <p:pic>
        <p:nvPicPr>
          <p:cNvPr id="10" name="Imagem 9">
            <a:extLst>
              <a:ext uri="{FF2B5EF4-FFF2-40B4-BE49-F238E27FC236}">
                <a16:creationId xmlns:a16="http://schemas.microsoft.com/office/drawing/2014/main" xmlns="" id="{C9F62C50-826B-0A44-B694-4642DA2C8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4721" y="1965517"/>
            <a:ext cx="4456402" cy="469900"/>
          </a:xfrm>
          <a:prstGeom prst="rect">
            <a:avLst/>
          </a:prstGeom>
        </p:spPr>
      </p:pic>
      <p:pic>
        <p:nvPicPr>
          <p:cNvPr id="2" name="Imagem 1">
            <a:extLst>
              <a:ext uri="{FF2B5EF4-FFF2-40B4-BE49-F238E27FC236}">
                <a16:creationId xmlns:a16="http://schemas.microsoft.com/office/drawing/2014/main" xmlns="" id="{B8BE6747-F987-F644-90B2-9729FA2E22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0594" y="105673"/>
            <a:ext cx="8758055" cy="1976825"/>
          </a:xfrm>
          <a:prstGeom prst="rect">
            <a:avLst/>
          </a:prstGeom>
        </p:spPr>
      </p:pic>
    </p:spTree>
    <p:extLst>
      <p:ext uri="{BB962C8B-B14F-4D97-AF65-F5344CB8AC3E}">
        <p14:creationId xmlns:p14="http://schemas.microsoft.com/office/powerpoint/2010/main" val="14500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8518848"/>
              </p:ext>
            </p:extLst>
          </p:nvPr>
        </p:nvGraphicFramePr>
        <p:xfrm>
          <a:off x="179512" y="1"/>
          <a:ext cx="8856984" cy="6119336"/>
        </p:xfrm>
        <a:graphic>
          <a:graphicData uri="http://schemas.openxmlformats.org/presentationml/2006/ole">
            <mc:AlternateContent xmlns:mc="http://schemas.openxmlformats.org/markup-compatibility/2006">
              <mc:Choice xmlns:v="urn:schemas-microsoft-com:vml" Requires="v">
                <p:oleObj spid="_x0000_s35889" name="Document" r:id="rId4" imgW="5410200" imgH="3124200" progId="Word.Document.12">
                  <p:embed/>
                </p:oleObj>
              </mc:Choice>
              <mc:Fallback>
                <p:oleObj name="Document" r:id="rId4" imgW="5410200" imgH="3124200" progId="Word.Document.12">
                  <p:embed/>
                  <p:pic>
                    <p:nvPicPr>
                      <p:cNvPr id="0" name=""/>
                      <p:cNvPicPr/>
                      <p:nvPr/>
                    </p:nvPicPr>
                    <p:blipFill>
                      <a:blip r:embed="rId5"/>
                      <a:stretch>
                        <a:fillRect/>
                      </a:stretch>
                    </p:blipFill>
                    <p:spPr>
                      <a:xfrm>
                        <a:off x="179512" y="1"/>
                        <a:ext cx="8856984" cy="6119336"/>
                      </a:xfrm>
                      <a:prstGeom prst="rect">
                        <a:avLst/>
                      </a:prstGeom>
                    </p:spPr>
                  </p:pic>
                </p:oleObj>
              </mc:Fallback>
            </mc:AlternateContent>
          </a:graphicData>
        </a:graphic>
      </p:graphicFrame>
      <p:sp>
        <p:nvSpPr>
          <p:cNvPr id="2" name="Content Placeholder 1"/>
          <p:cNvSpPr>
            <a:spLocks noGrp="1"/>
          </p:cNvSpPr>
          <p:nvPr>
            <p:ph idx="1"/>
          </p:nvPr>
        </p:nvSpPr>
        <p:spPr>
          <a:xfrm>
            <a:off x="0" y="736600"/>
            <a:ext cx="8964488" cy="4996656"/>
          </a:xfrm>
        </p:spPr>
        <p:txBody>
          <a:bodyPr>
            <a:noAutofit/>
          </a:bodyPr>
          <a:lstStyle/>
          <a:p>
            <a:pPr marL="109722" indent="0">
              <a:buNone/>
            </a:pPr>
            <a:endParaRPr lang="pt-PT" sz="2000" dirty="0">
              <a:latin typeface="Calibri" pitchFamily="34" charset="0"/>
            </a:endParaRPr>
          </a:p>
          <a:p>
            <a:pPr marL="452622"/>
            <a:endParaRPr lang="pt-PT" sz="2000" dirty="0">
              <a:latin typeface="Calibri" pitchFamily="34" charset="0"/>
            </a:endParaRPr>
          </a:p>
          <a:p>
            <a:pPr marL="452622"/>
            <a:endParaRPr lang="pt-PT" sz="2000" dirty="0">
              <a:latin typeface="Calibri" pitchFamily="34" charset="0"/>
            </a:endParaRPr>
          </a:p>
        </p:txBody>
      </p:sp>
      <p:pic>
        <p:nvPicPr>
          <p:cNvPr id="9"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0720" y="6071568"/>
            <a:ext cx="2555776" cy="66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512" y="6119336"/>
            <a:ext cx="6301208" cy="738664"/>
          </a:xfrm>
          <a:prstGeom prst="rect">
            <a:avLst/>
          </a:prstGeom>
          <a:solidFill>
            <a:schemeClr val="bg1">
              <a:lumMod val="95000"/>
            </a:schemeClr>
          </a:solidFill>
        </p:spPr>
        <p:txBody>
          <a:bodyPr wrap="square" rtlCol="0">
            <a:spAutoFit/>
          </a:bodyPr>
          <a:lstStyle/>
          <a:p>
            <a:r>
              <a:rPr lang="en-AU" sz="1400" dirty="0">
                <a:solidFill>
                  <a:srgbClr val="7030A0"/>
                </a:solidFill>
              </a:rPr>
              <a:t>http://canceraustralia.gov.au/sites/default/files/publications/pca-1-clinical-practice-guidelines-for-psychosocial-care-of-adults-with-</a:t>
            </a:r>
          </a:p>
          <a:p>
            <a:r>
              <a:rPr lang="en-AU" sz="1400" dirty="0">
                <a:solidFill>
                  <a:srgbClr val="7030A0"/>
                </a:solidFill>
              </a:rPr>
              <a:t>cancer_504af02682bdf.pdf</a:t>
            </a:r>
          </a:p>
        </p:txBody>
      </p:sp>
      <p:sp>
        <p:nvSpPr>
          <p:cNvPr id="6" name="Slide Number Placeholder 5"/>
          <p:cNvSpPr>
            <a:spLocks noGrp="1"/>
          </p:cNvSpPr>
          <p:nvPr>
            <p:ph type="sldNum" sz="quarter" idx="12"/>
          </p:nvPr>
        </p:nvSpPr>
        <p:spPr/>
        <p:txBody>
          <a:bodyPr/>
          <a:lstStyle/>
          <a:p>
            <a:endParaRPr lang="pt-PT" dirty="0">
              <a:solidFill>
                <a:prstClr val="black">
                  <a:tint val="75000"/>
                </a:prstClr>
              </a:solidFill>
            </a:endParaRPr>
          </a:p>
        </p:txBody>
      </p:sp>
      <p:cxnSp>
        <p:nvCxnSpPr>
          <p:cNvPr id="8" name="Straight Arrow Connector 7"/>
          <p:cNvCxnSpPr/>
          <p:nvPr/>
        </p:nvCxnSpPr>
        <p:spPr>
          <a:xfrm>
            <a:off x="-471293" y="968422"/>
            <a:ext cx="803205"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71293" y="1340956"/>
            <a:ext cx="803205"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71293" y="1645756"/>
            <a:ext cx="803205"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71293" y="2035223"/>
            <a:ext cx="803205"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71293" y="2763356"/>
            <a:ext cx="803205"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71293" y="3135889"/>
            <a:ext cx="803205"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8150411" y="968422"/>
            <a:ext cx="381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921811" y="1306078"/>
            <a:ext cx="381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401111" y="2378122"/>
            <a:ext cx="381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7020111" y="3151811"/>
            <a:ext cx="381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290220" y="3533822"/>
            <a:ext cx="381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3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alphaModFix amt="30000"/>
            <a:extLst>
              <a:ext uri="{28A0092B-C50C-407E-A947-70E740481C1C}">
                <a14:useLocalDpi xmlns:a14="http://schemas.microsoft.com/office/drawing/2010/main"/>
              </a:ext>
            </a:extLst>
          </a:blip>
          <a:srcRect/>
          <a:stretch>
            <a:fillRect/>
          </a:stretch>
        </p:blipFill>
        <p:spPr bwMode="auto">
          <a:xfrm>
            <a:off x="0" y="0"/>
            <a:ext cx="9144000" cy="688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0994" name="Rectangle 2"/>
          <p:cNvSpPr>
            <a:spLocks noChangeArrowheads="1"/>
          </p:cNvSpPr>
          <p:nvPr/>
        </p:nvSpPr>
        <p:spPr bwMode="auto">
          <a:xfrm>
            <a:off x="0" y="333376"/>
            <a:ext cx="9144000" cy="1008064"/>
          </a:xfrm>
          <a:prstGeom prst="rect">
            <a:avLst/>
          </a:prstGeom>
          <a:noFill/>
          <a:ln w="9525">
            <a:noFill/>
            <a:miter lim="800000"/>
            <a:headEnd/>
            <a:tailEnd/>
          </a:ln>
          <a:effectLst/>
        </p:spPr>
        <p:txBody>
          <a:bodyPr lIns="69979" tIns="34990" rIns="69979" bIns="34990" anchor="ctr"/>
          <a:lstStyle/>
          <a:p>
            <a:pPr algn="ctr"/>
            <a:r>
              <a:rPr lang="en-US" altLang="ja-JP" sz="3200" b="1" dirty="0">
                <a:solidFill>
                  <a:srgbClr val="990101"/>
                </a:solidFill>
                <a:effectLst>
                  <a:outerShdw blurRad="38100" dist="38100" dir="2700000" algn="tl">
                    <a:srgbClr val="DDDDDD"/>
                  </a:outerShdw>
                </a:effectLst>
                <a:latin typeface="Avenir Book"/>
              </a:rPr>
              <a:t>Consequences of Psychological Morbidity in Cancer Patients: </a:t>
            </a:r>
            <a:r>
              <a:rPr lang="en-US" altLang="ja-JP" sz="3200" b="1" u="sng" dirty="0">
                <a:solidFill>
                  <a:srgbClr val="990101"/>
                </a:solidFill>
                <a:effectLst>
                  <a:outerShdw blurRad="38100" dist="38100" dir="2700000" algn="tl">
                    <a:srgbClr val="DDDDDD"/>
                  </a:outerShdw>
                </a:effectLst>
                <a:latin typeface="Avenir Book"/>
              </a:rPr>
              <a:t>impact on Clinical outcomes</a:t>
            </a:r>
          </a:p>
        </p:txBody>
      </p:sp>
      <p:sp>
        <p:nvSpPr>
          <p:cNvPr id="23555" name="Line 3"/>
          <p:cNvSpPr>
            <a:spLocks noChangeShapeType="1"/>
          </p:cNvSpPr>
          <p:nvPr/>
        </p:nvSpPr>
        <p:spPr bwMode="auto">
          <a:xfrm>
            <a:off x="395290" y="1700213"/>
            <a:ext cx="8497887" cy="0"/>
          </a:xfrm>
          <a:prstGeom prst="line">
            <a:avLst/>
          </a:prstGeom>
          <a:noFill/>
          <a:ln w="508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8" name="Rectangle 4"/>
          <p:cNvSpPr>
            <a:spLocks noGrp="1" noChangeArrowheads="1"/>
          </p:cNvSpPr>
          <p:nvPr>
            <p:ph idx="1"/>
          </p:nvPr>
        </p:nvSpPr>
        <p:spPr>
          <a:xfrm>
            <a:off x="468315" y="1889126"/>
            <a:ext cx="8281987" cy="3741208"/>
          </a:xfrm>
          <a:noFill/>
        </p:spPr>
        <p:txBody>
          <a:bodyPr>
            <a:normAutofit fontScale="92500" lnSpcReduction="20000"/>
          </a:bodyPr>
          <a:lstStyle/>
          <a:p>
            <a:pPr eaLnBrk="1" hangingPunct="1">
              <a:lnSpc>
                <a:spcPct val="70000"/>
              </a:lnSpc>
              <a:buClr>
                <a:srgbClr val="CC0000"/>
              </a:buClr>
            </a:pPr>
            <a:r>
              <a:rPr lang="en-US" altLang="ja-JP" sz="2800" dirty="0">
                <a:solidFill>
                  <a:schemeClr val="tx1">
                    <a:lumMod val="85000"/>
                    <a:lumOff val="15000"/>
                  </a:schemeClr>
                </a:solidFill>
                <a:latin typeface="Avenir Book"/>
                <a:ea typeface="ＭＳ Ｐゴシック" charset="0"/>
                <a:cs typeface="Avenir Book"/>
              </a:rPr>
              <a:t>Deterioration of Quality </a:t>
            </a:r>
            <a:r>
              <a:rPr lang="it-IT" altLang="ja-JP" sz="2800" dirty="0">
                <a:solidFill>
                  <a:schemeClr val="tx1">
                    <a:lumMod val="85000"/>
                    <a:lumOff val="15000"/>
                  </a:schemeClr>
                </a:solidFill>
                <a:latin typeface="Avenir Book"/>
                <a:ea typeface="ＭＳ Ｐゴシック" charset="0"/>
                <a:cs typeface="Avenir Book"/>
              </a:rPr>
              <a:t>of </a:t>
            </a:r>
            <a:r>
              <a:rPr lang="en-US" altLang="ja-JP" sz="2800" dirty="0">
                <a:solidFill>
                  <a:schemeClr val="tx1">
                    <a:lumMod val="85000"/>
                    <a:lumOff val="15000"/>
                  </a:schemeClr>
                </a:solidFill>
                <a:latin typeface="Avenir Book"/>
                <a:ea typeface="ＭＳ Ｐゴシック" charset="0"/>
                <a:cs typeface="Avenir Book"/>
              </a:rPr>
              <a:t>Life </a:t>
            </a:r>
          </a:p>
          <a:p>
            <a:pPr eaLnBrk="1" hangingPunct="1">
              <a:lnSpc>
                <a:spcPct val="70000"/>
              </a:lnSpc>
              <a:buClr>
                <a:srgbClr val="CC0000"/>
              </a:buClr>
            </a:pPr>
            <a:r>
              <a:rPr lang="en-US" altLang="ja-JP" sz="2800" dirty="0">
                <a:solidFill>
                  <a:schemeClr val="tx1">
                    <a:lumMod val="85000"/>
                    <a:lumOff val="15000"/>
                  </a:schemeClr>
                </a:solidFill>
                <a:latin typeface="Avenir Book"/>
                <a:ea typeface="ＭＳ Ｐゴシック" charset="0"/>
                <a:cs typeface="Avenir Book"/>
              </a:rPr>
              <a:t>Reduced compliance w/ treatment </a:t>
            </a:r>
          </a:p>
          <a:p>
            <a:pPr eaLnBrk="1" hangingPunct="1">
              <a:lnSpc>
                <a:spcPct val="70000"/>
              </a:lnSpc>
              <a:buClr>
                <a:srgbClr val="CC0000"/>
              </a:buClr>
            </a:pPr>
            <a:r>
              <a:rPr lang="it-IT" altLang="ja-JP" sz="2800" dirty="0">
                <a:solidFill>
                  <a:schemeClr val="tx1">
                    <a:lumMod val="85000"/>
                    <a:lumOff val="15000"/>
                  </a:schemeClr>
                </a:solidFill>
                <a:latin typeface="Avenir Book"/>
                <a:ea typeface="ＭＳ Ｐゴシック" charset="0"/>
                <a:cs typeface="Avenir Book"/>
              </a:rPr>
              <a:t>Le</a:t>
            </a:r>
            <a:r>
              <a:rPr lang="en-US" altLang="ja-JP" sz="2800" dirty="0" err="1">
                <a:solidFill>
                  <a:schemeClr val="tx1">
                    <a:lumMod val="85000"/>
                    <a:lumOff val="15000"/>
                  </a:schemeClr>
                </a:solidFill>
                <a:latin typeface="Avenir Book"/>
                <a:ea typeface="ＭＳ Ｐゴシック" charset="0"/>
                <a:cs typeface="Avenir Book"/>
              </a:rPr>
              <a:t>ss</a:t>
            </a:r>
            <a:r>
              <a:rPr lang="en-US" altLang="ja-JP" sz="2800" dirty="0">
                <a:solidFill>
                  <a:schemeClr val="tx1">
                    <a:lumMod val="85000"/>
                    <a:lumOff val="15000"/>
                  </a:schemeClr>
                </a:solidFill>
                <a:latin typeface="Avenir Book"/>
                <a:ea typeface="ＭＳ Ｐゴシック" charset="0"/>
                <a:cs typeface="Avenir Book"/>
              </a:rPr>
              <a:t> </a:t>
            </a:r>
            <a:r>
              <a:rPr lang="en-US" altLang="ja-JP" sz="2800" dirty="0" err="1">
                <a:solidFill>
                  <a:schemeClr val="tx1">
                    <a:lumMod val="85000"/>
                    <a:lumOff val="15000"/>
                  </a:schemeClr>
                </a:solidFill>
                <a:latin typeface="Avenir Book"/>
                <a:ea typeface="ＭＳ Ｐゴシック" charset="0"/>
                <a:cs typeface="Avenir Book"/>
              </a:rPr>
              <a:t>eff</a:t>
            </a:r>
            <a:r>
              <a:rPr lang="it-IT" altLang="ja-JP" sz="2800" dirty="0" err="1">
                <a:solidFill>
                  <a:schemeClr val="tx1">
                    <a:lumMod val="85000"/>
                    <a:lumOff val="15000"/>
                  </a:schemeClr>
                </a:solidFill>
                <a:latin typeface="Avenir Book"/>
                <a:ea typeface="ＭＳ Ｐゴシック" charset="0"/>
                <a:cs typeface="Avenir Book"/>
              </a:rPr>
              <a:t>icacy</a:t>
            </a:r>
            <a:r>
              <a:rPr lang="it-IT" altLang="ja-JP" sz="2800" dirty="0">
                <a:solidFill>
                  <a:schemeClr val="tx1">
                    <a:lumMod val="85000"/>
                    <a:lumOff val="15000"/>
                  </a:schemeClr>
                </a:solidFill>
                <a:latin typeface="Avenir Book"/>
                <a:ea typeface="ＭＳ Ｐゴシック" charset="0"/>
                <a:cs typeface="Avenir Book"/>
              </a:rPr>
              <a:t> of c</a:t>
            </a:r>
            <a:r>
              <a:rPr lang="en-US" altLang="ja-JP" sz="2800" dirty="0" err="1">
                <a:solidFill>
                  <a:schemeClr val="tx1">
                    <a:lumMod val="85000"/>
                    <a:lumOff val="15000"/>
                  </a:schemeClr>
                </a:solidFill>
                <a:latin typeface="Avenir Book"/>
                <a:ea typeface="ＭＳ Ｐゴシック" charset="0"/>
                <a:cs typeface="Avenir Book"/>
              </a:rPr>
              <a:t>hemotherapy</a:t>
            </a:r>
            <a:endParaRPr lang="en-US" altLang="ja-JP" sz="1600" dirty="0">
              <a:solidFill>
                <a:schemeClr val="tx1">
                  <a:lumMod val="85000"/>
                  <a:lumOff val="15000"/>
                </a:schemeClr>
              </a:solidFill>
              <a:latin typeface="Avenir Book"/>
              <a:ea typeface="ＭＳ Ｐゴシック" charset="0"/>
              <a:cs typeface="Avenir Book"/>
            </a:endParaRPr>
          </a:p>
          <a:p>
            <a:pPr eaLnBrk="1" hangingPunct="1">
              <a:lnSpc>
                <a:spcPct val="70000"/>
              </a:lnSpc>
              <a:buClr>
                <a:srgbClr val="CC0000"/>
              </a:buClr>
            </a:pPr>
            <a:r>
              <a:rPr lang="en-US" altLang="ja-JP" sz="2800" dirty="0">
                <a:solidFill>
                  <a:schemeClr val="tx1">
                    <a:lumMod val="85000"/>
                    <a:lumOff val="15000"/>
                  </a:schemeClr>
                </a:solidFill>
                <a:latin typeface="Avenir Book"/>
                <a:ea typeface="ＭＳ Ｐゴシック" charset="0"/>
                <a:cs typeface="Avenir Book"/>
              </a:rPr>
              <a:t>Higher perception of pain </a:t>
            </a:r>
            <a:r>
              <a:rPr lang="en-US" altLang="ja-JP" sz="2000" dirty="0">
                <a:solidFill>
                  <a:schemeClr val="tx1">
                    <a:lumMod val="85000"/>
                    <a:lumOff val="15000"/>
                  </a:schemeClr>
                </a:solidFill>
                <a:latin typeface="Avenir Book"/>
                <a:ea typeface="ＭＳ Ｐゴシック" charset="0"/>
                <a:cs typeface="Avenir Book"/>
              </a:rPr>
              <a:t>and</a:t>
            </a:r>
            <a:r>
              <a:rPr lang="en-US" altLang="ja-JP" sz="2800" dirty="0">
                <a:solidFill>
                  <a:schemeClr val="tx1">
                    <a:lumMod val="85000"/>
                    <a:lumOff val="15000"/>
                  </a:schemeClr>
                </a:solidFill>
                <a:latin typeface="Avenir Book"/>
                <a:ea typeface="ＭＳ Ｐゴシック" charset="0"/>
                <a:cs typeface="Avenir Book"/>
              </a:rPr>
              <a:t> other symptoms </a:t>
            </a:r>
          </a:p>
          <a:p>
            <a:pPr eaLnBrk="1" hangingPunct="1">
              <a:lnSpc>
                <a:spcPct val="70000"/>
              </a:lnSpc>
              <a:buClr>
                <a:srgbClr val="CC0000"/>
              </a:buClr>
            </a:pPr>
            <a:r>
              <a:rPr lang="en-US" altLang="ja-JP" sz="2800" dirty="0">
                <a:solidFill>
                  <a:schemeClr val="tx1">
                    <a:lumMod val="85000"/>
                    <a:lumOff val="15000"/>
                  </a:schemeClr>
                </a:solidFill>
                <a:latin typeface="Avenir Book"/>
                <a:ea typeface="ＭＳ Ｐゴシック" charset="0"/>
                <a:cs typeface="Avenir Book"/>
              </a:rPr>
              <a:t>Shorter survival </a:t>
            </a:r>
            <a:r>
              <a:rPr lang="it-IT" altLang="ja-JP" sz="2800" dirty="0" err="1">
                <a:solidFill>
                  <a:schemeClr val="tx1">
                    <a:lumMod val="85000"/>
                    <a:lumOff val="15000"/>
                  </a:schemeClr>
                </a:solidFill>
                <a:latin typeface="Avenir Book"/>
                <a:ea typeface="ＭＳ Ｐゴシック" charset="0"/>
                <a:cs typeface="Avenir Book"/>
              </a:rPr>
              <a:t>expectancy</a:t>
            </a:r>
            <a:r>
              <a:rPr lang="it-IT" altLang="ja-JP" sz="2800" dirty="0">
                <a:solidFill>
                  <a:schemeClr val="tx1">
                    <a:lumMod val="85000"/>
                    <a:lumOff val="15000"/>
                  </a:schemeClr>
                </a:solidFill>
                <a:latin typeface="Avenir Book"/>
                <a:ea typeface="ＭＳ Ｐゴシック" charset="0"/>
                <a:cs typeface="Avenir Book"/>
              </a:rPr>
              <a:t> </a:t>
            </a:r>
            <a:endParaRPr lang="en-US" altLang="ja-JP" sz="2800" dirty="0">
              <a:solidFill>
                <a:schemeClr val="tx1">
                  <a:lumMod val="85000"/>
                  <a:lumOff val="15000"/>
                </a:schemeClr>
              </a:solidFill>
              <a:latin typeface="Avenir Book"/>
              <a:ea typeface="ＭＳ Ｐゴシック" charset="0"/>
              <a:cs typeface="Avenir Book"/>
            </a:endParaRPr>
          </a:p>
          <a:p>
            <a:pPr eaLnBrk="1" hangingPunct="1">
              <a:lnSpc>
                <a:spcPct val="70000"/>
              </a:lnSpc>
              <a:buClr>
                <a:srgbClr val="CC0000"/>
              </a:buClr>
            </a:pPr>
            <a:r>
              <a:rPr lang="en-US" altLang="ja-JP" sz="2800" dirty="0">
                <a:solidFill>
                  <a:schemeClr val="tx1">
                    <a:lumMod val="85000"/>
                    <a:lumOff val="15000"/>
                  </a:schemeClr>
                </a:solidFill>
                <a:latin typeface="Avenir Book"/>
                <a:ea typeface="ＭＳ Ｐゴシック" charset="0"/>
                <a:cs typeface="Avenir Book"/>
              </a:rPr>
              <a:t>Longer hospital stay and increased costs</a:t>
            </a:r>
          </a:p>
          <a:p>
            <a:pPr eaLnBrk="1" hangingPunct="1">
              <a:lnSpc>
                <a:spcPct val="70000"/>
              </a:lnSpc>
              <a:buClr>
                <a:srgbClr val="CC0000"/>
              </a:buClr>
            </a:pPr>
            <a:r>
              <a:rPr lang="en-US" altLang="ja-JP" sz="2800" dirty="0">
                <a:solidFill>
                  <a:schemeClr val="tx1">
                    <a:lumMod val="85000"/>
                    <a:lumOff val="15000"/>
                  </a:schemeClr>
                </a:solidFill>
                <a:latin typeface="Avenir Book"/>
                <a:ea typeface="ＭＳ Ｐゴシック" charset="0"/>
                <a:cs typeface="Avenir Book"/>
              </a:rPr>
              <a:t>Burden for the family</a:t>
            </a:r>
          </a:p>
          <a:p>
            <a:pPr eaLnBrk="1" hangingPunct="1">
              <a:lnSpc>
                <a:spcPct val="70000"/>
              </a:lnSpc>
              <a:buClr>
                <a:srgbClr val="CC0000"/>
              </a:buClr>
            </a:pPr>
            <a:r>
              <a:rPr lang="en-US" altLang="ja-JP" sz="2800" dirty="0">
                <a:solidFill>
                  <a:schemeClr val="tx1">
                    <a:lumMod val="85000"/>
                    <a:lumOff val="15000"/>
                  </a:schemeClr>
                </a:solidFill>
                <a:latin typeface="Avenir Book"/>
                <a:ea typeface="ＭＳ Ｐゴシック" charset="0"/>
                <a:cs typeface="Avenir Book"/>
              </a:rPr>
              <a:t>Higher risk of suicide</a:t>
            </a:r>
            <a:endParaRPr lang="en-US" altLang="ja-JP" sz="1600" dirty="0">
              <a:solidFill>
                <a:schemeClr val="tx1">
                  <a:lumMod val="85000"/>
                  <a:lumOff val="15000"/>
                </a:schemeClr>
              </a:solidFill>
              <a:latin typeface="Avenir Book"/>
              <a:ea typeface="ＭＳ Ｐゴシック" charset="0"/>
              <a:cs typeface="Avenir Book"/>
            </a:endParaRPr>
          </a:p>
        </p:txBody>
      </p:sp>
      <p:sp>
        <p:nvSpPr>
          <p:cNvPr id="23557" name="Text Box 5"/>
          <p:cNvSpPr txBox="1">
            <a:spLocks noChangeArrowheads="1"/>
          </p:cNvSpPr>
          <p:nvPr/>
        </p:nvSpPr>
        <p:spPr bwMode="auto">
          <a:xfrm>
            <a:off x="533402" y="5762021"/>
            <a:ext cx="8208963" cy="89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0000"/>
              </a:lnSpc>
              <a:spcBef>
                <a:spcPct val="20000"/>
              </a:spcBef>
              <a:buClr>
                <a:srgbClr val="CC0000"/>
              </a:buClr>
            </a:pPr>
            <a:r>
              <a:rPr lang="en-US" altLang="ja-JP" sz="1000" i="1" dirty="0">
                <a:solidFill>
                  <a:schemeClr val="bg1">
                    <a:lumMod val="50000"/>
                  </a:schemeClr>
                </a:solidFill>
                <a:latin typeface="Arial Narrow" charset="0"/>
              </a:rPr>
              <a:t>Parker et al., </a:t>
            </a:r>
            <a:r>
              <a:rPr lang="en-US" altLang="ja-JP" sz="1000" i="1" dirty="0" err="1">
                <a:solidFill>
                  <a:schemeClr val="bg1">
                    <a:lumMod val="50000"/>
                  </a:schemeClr>
                </a:solidFill>
                <a:latin typeface="Arial Narrow" charset="0"/>
              </a:rPr>
              <a:t>Psychooncology</a:t>
            </a:r>
            <a:r>
              <a:rPr lang="en-US" altLang="ja-JP" sz="1000" i="1" dirty="0">
                <a:solidFill>
                  <a:schemeClr val="bg1">
                    <a:lumMod val="50000"/>
                  </a:schemeClr>
                </a:solidFill>
                <a:latin typeface="Arial Narrow" charset="0"/>
              </a:rPr>
              <a:t>, 2003; </a:t>
            </a:r>
            <a:r>
              <a:rPr lang="en-US" altLang="ja-JP" sz="1000" i="1" dirty="0" err="1">
                <a:solidFill>
                  <a:schemeClr val="bg1">
                    <a:lumMod val="50000"/>
                  </a:schemeClr>
                </a:solidFill>
                <a:latin typeface="Arial Narrow" charset="0"/>
              </a:rPr>
              <a:t>Colleoni</a:t>
            </a:r>
            <a:r>
              <a:rPr lang="en-US" altLang="ja-JP" sz="1000" i="1" dirty="0">
                <a:solidFill>
                  <a:schemeClr val="bg1">
                    <a:lumMod val="50000"/>
                  </a:schemeClr>
                </a:solidFill>
                <a:latin typeface="Arial Narrow" charset="0"/>
              </a:rPr>
              <a:t> et al., Lancet, 2000; Walker et al., EJC, 1998; Spiegel et al., Cancer, 1994; Faller et al., Arch Gen Psychiatry, 1999; Watson et al., Lancet, 1999; </a:t>
            </a:r>
            <a:r>
              <a:rPr lang="en-US" altLang="ja-JP" sz="1000" i="1" dirty="0" err="1">
                <a:solidFill>
                  <a:schemeClr val="bg1">
                    <a:lumMod val="50000"/>
                  </a:schemeClr>
                </a:solidFill>
                <a:latin typeface="Arial Narrow" charset="0"/>
              </a:rPr>
              <a:t>Pitceathly</a:t>
            </a:r>
            <a:r>
              <a:rPr lang="en-US" altLang="ja-JP" sz="1000" i="1" dirty="0">
                <a:solidFill>
                  <a:schemeClr val="bg1">
                    <a:lumMod val="50000"/>
                  </a:schemeClr>
                </a:solidFill>
                <a:latin typeface="Arial Narrow" charset="0"/>
              </a:rPr>
              <a:t> &amp; Maguire, EJC, 2003; </a:t>
            </a:r>
            <a:r>
              <a:rPr lang="en-US" altLang="ja-JP" sz="1000" i="1" dirty="0" err="1">
                <a:solidFill>
                  <a:schemeClr val="bg1">
                    <a:lumMod val="50000"/>
                  </a:schemeClr>
                </a:solidFill>
                <a:latin typeface="Arial Narrow" charset="0"/>
              </a:rPr>
              <a:t>Prieto</a:t>
            </a:r>
            <a:r>
              <a:rPr lang="en-US" altLang="ja-JP" sz="1000" i="1" dirty="0">
                <a:solidFill>
                  <a:schemeClr val="bg1">
                    <a:lumMod val="50000"/>
                  </a:schemeClr>
                </a:solidFill>
                <a:latin typeface="Arial Narrow" charset="0"/>
              </a:rPr>
              <a:t> et al., J </a:t>
            </a:r>
            <a:r>
              <a:rPr lang="en-US" altLang="ja-JP" sz="1000" i="1" dirty="0" err="1">
                <a:solidFill>
                  <a:schemeClr val="bg1">
                    <a:lumMod val="50000"/>
                  </a:schemeClr>
                </a:solidFill>
                <a:latin typeface="Arial Narrow" charset="0"/>
              </a:rPr>
              <a:t>Clin</a:t>
            </a:r>
            <a:r>
              <a:rPr lang="en-US" altLang="ja-JP" sz="1000" i="1" dirty="0">
                <a:solidFill>
                  <a:schemeClr val="bg1">
                    <a:lumMod val="50000"/>
                  </a:schemeClr>
                </a:solidFill>
                <a:latin typeface="Arial Narrow" charset="0"/>
              </a:rPr>
              <a:t> </a:t>
            </a:r>
            <a:r>
              <a:rPr lang="en-US" altLang="ja-JP" sz="1000" i="1" dirty="0" err="1">
                <a:solidFill>
                  <a:schemeClr val="bg1">
                    <a:lumMod val="50000"/>
                  </a:schemeClr>
                </a:solidFill>
                <a:latin typeface="Arial Narrow" charset="0"/>
              </a:rPr>
              <a:t>Oncol</a:t>
            </a:r>
            <a:r>
              <a:rPr lang="en-US" altLang="ja-JP" sz="1000" i="1" dirty="0">
                <a:solidFill>
                  <a:schemeClr val="bg1">
                    <a:lumMod val="50000"/>
                  </a:schemeClr>
                </a:solidFill>
                <a:latin typeface="Arial Narrow" charset="0"/>
              </a:rPr>
              <a:t>., 2002; </a:t>
            </a:r>
            <a:r>
              <a:rPr lang="en-US" altLang="ja-JP" sz="1000" i="1" dirty="0" err="1">
                <a:solidFill>
                  <a:schemeClr val="bg1">
                    <a:lumMod val="50000"/>
                  </a:schemeClr>
                </a:solidFill>
                <a:latin typeface="Arial Narrow" charset="0"/>
              </a:rPr>
              <a:t>Henriksson</a:t>
            </a:r>
            <a:r>
              <a:rPr lang="en-US" altLang="ja-JP" sz="1000" i="1" dirty="0">
                <a:solidFill>
                  <a:schemeClr val="bg1">
                    <a:lumMod val="50000"/>
                  </a:schemeClr>
                </a:solidFill>
                <a:latin typeface="Arial Narrow" charset="0"/>
              </a:rPr>
              <a:t> et al., J Affect Dis, 1995; </a:t>
            </a:r>
            <a:r>
              <a:rPr lang="en-US" altLang="ja-JP" sz="1000" i="1" dirty="0" err="1">
                <a:solidFill>
                  <a:schemeClr val="bg1">
                    <a:lumMod val="50000"/>
                  </a:schemeClr>
                </a:solidFill>
                <a:latin typeface="Arial Narrow" charset="0"/>
              </a:rPr>
              <a:t>Grassi</a:t>
            </a:r>
            <a:r>
              <a:rPr lang="en-US" altLang="ja-JP" sz="1000" i="1" dirty="0">
                <a:solidFill>
                  <a:schemeClr val="bg1">
                    <a:lumMod val="50000"/>
                  </a:schemeClr>
                </a:solidFill>
                <a:latin typeface="Arial Narrow" charset="0"/>
              </a:rPr>
              <a:t> et al. 2005; </a:t>
            </a:r>
            <a:r>
              <a:rPr lang="en-US" sz="1000" i="1" dirty="0">
                <a:solidFill>
                  <a:schemeClr val="bg1">
                    <a:lumMod val="50000"/>
                  </a:schemeClr>
                </a:solidFill>
                <a:latin typeface="Arial Narrow" charset="0"/>
              </a:rPr>
              <a:t>McDaniel et al. 1995, </a:t>
            </a:r>
            <a:r>
              <a:rPr lang="en-US" sz="1000" i="1" dirty="0" err="1">
                <a:solidFill>
                  <a:schemeClr val="bg1">
                    <a:lumMod val="50000"/>
                  </a:schemeClr>
                </a:solidFill>
                <a:latin typeface="Arial Narrow" charset="0"/>
              </a:rPr>
              <a:t>Ehlert</a:t>
            </a:r>
            <a:r>
              <a:rPr lang="en-US" sz="1000" i="1" dirty="0">
                <a:solidFill>
                  <a:schemeClr val="bg1">
                    <a:lumMod val="50000"/>
                  </a:schemeClr>
                </a:solidFill>
                <a:latin typeface="Arial Narrow" charset="0"/>
              </a:rPr>
              <a:t> 1998, </a:t>
            </a:r>
            <a:r>
              <a:rPr lang="en-US" sz="1000" i="1" dirty="0" err="1">
                <a:solidFill>
                  <a:schemeClr val="bg1">
                    <a:lumMod val="50000"/>
                  </a:schemeClr>
                </a:solidFill>
                <a:latin typeface="Arial Narrow" charset="0"/>
              </a:rPr>
              <a:t>Saupe</a:t>
            </a:r>
            <a:r>
              <a:rPr lang="en-US" sz="1000" i="1" dirty="0">
                <a:solidFill>
                  <a:schemeClr val="bg1">
                    <a:lumMod val="50000"/>
                  </a:schemeClr>
                </a:solidFill>
                <a:latin typeface="Arial Narrow" charset="0"/>
              </a:rPr>
              <a:t> &amp; </a:t>
            </a:r>
            <a:r>
              <a:rPr lang="en-US" sz="1000" i="1" dirty="0" err="1">
                <a:solidFill>
                  <a:schemeClr val="bg1">
                    <a:lumMod val="50000"/>
                  </a:schemeClr>
                </a:solidFill>
                <a:latin typeface="Arial Narrow" charset="0"/>
              </a:rPr>
              <a:t>Diefenbacher</a:t>
            </a:r>
            <a:r>
              <a:rPr lang="en-US" sz="1000" i="1" dirty="0">
                <a:solidFill>
                  <a:schemeClr val="bg1">
                    <a:lumMod val="50000"/>
                  </a:schemeClr>
                </a:solidFill>
                <a:latin typeface="Arial Narrow" charset="0"/>
              </a:rPr>
              <a:t> 1999, Linton 2000, Cavanaugh et al. 2001, </a:t>
            </a:r>
            <a:r>
              <a:rPr lang="en-US" sz="1000" i="1" dirty="0" err="1">
                <a:solidFill>
                  <a:schemeClr val="bg1">
                    <a:lumMod val="50000"/>
                  </a:schemeClr>
                </a:solidFill>
                <a:latin typeface="Arial Narrow" charset="0"/>
              </a:rPr>
              <a:t>Härter</a:t>
            </a:r>
            <a:r>
              <a:rPr lang="en-US" sz="1000" i="1" dirty="0">
                <a:solidFill>
                  <a:schemeClr val="bg1">
                    <a:lumMod val="50000"/>
                  </a:schemeClr>
                </a:solidFill>
                <a:latin typeface="Arial Narrow" charset="0"/>
              </a:rPr>
              <a:t> et al. 2001, Carlson &amp; </a:t>
            </a:r>
            <a:r>
              <a:rPr lang="en-US" sz="1000" i="1" dirty="0" err="1">
                <a:solidFill>
                  <a:schemeClr val="bg1">
                    <a:lumMod val="50000"/>
                  </a:schemeClr>
                </a:solidFill>
                <a:latin typeface="Arial Narrow" charset="0"/>
              </a:rPr>
              <a:t>Bultz</a:t>
            </a:r>
            <a:r>
              <a:rPr lang="en-US" sz="1000" i="1" dirty="0">
                <a:solidFill>
                  <a:schemeClr val="bg1">
                    <a:lumMod val="50000"/>
                  </a:schemeClr>
                </a:solidFill>
                <a:latin typeface="Arial Narrow" charset="0"/>
              </a:rPr>
              <a:t>, 2004; Watson et al., 2005</a:t>
            </a:r>
          </a:p>
          <a:p>
            <a:pPr eaLnBrk="1" hangingPunct="1">
              <a:lnSpc>
                <a:spcPct val="80000"/>
              </a:lnSpc>
              <a:spcBef>
                <a:spcPct val="20000"/>
              </a:spcBef>
              <a:buClr>
                <a:srgbClr val="CC0000"/>
              </a:buClr>
            </a:pPr>
            <a:endParaRPr lang="it-IT" sz="1400" i="1" dirty="0">
              <a:solidFill>
                <a:srgbClr val="000066"/>
              </a:solidFill>
              <a:latin typeface="Calibri" charset="0"/>
            </a:endParaRPr>
          </a:p>
          <a:p>
            <a:pPr eaLnBrk="1" hangingPunct="1">
              <a:spcBef>
                <a:spcPct val="50000"/>
              </a:spcBef>
            </a:pPr>
            <a:endParaRPr lang="pt-PT" sz="1400" i="1" dirty="0">
              <a:latin typeface="Calibri" charset="0"/>
            </a:endParaRPr>
          </a:p>
        </p:txBody>
      </p:sp>
      <p:sp>
        <p:nvSpPr>
          <p:cNvPr id="23558" name="TextBox 6"/>
          <p:cNvSpPr txBox="1">
            <a:spLocks noChangeArrowheads="1"/>
          </p:cNvSpPr>
          <p:nvPr/>
        </p:nvSpPr>
        <p:spPr bwMode="auto">
          <a:xfrm>
            <a:off x="3761141" y="6335927"/>
            <a:ext cx="4981222" cy="276999"/>
          </a:xfrm>
          <a:prstGeom prst="rect">
            <a:avLst/>
          </a:prstGeom>
          <a:solidFill>
            <a:schemeClr val="bg1">
              <a:lumMod val="95000"/>
              <a:alpha val="37000"/>
            </a:schemeClr>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pt-PT" sz="1200" dirty="0" err="1">
                <a:solidFill>
                  <a:srgbClr val="FF0000"/>
                </a:solidFill>
                <a:latin typeface="Calibri" charset="0"/>
              </a:rPr>
              <a:t>adapted</a:t>
            </a:r>
            <a:r>
              <a:rPr lang="pt-PT" sz="1200" dirty="0">
                <a:solidFill>
                  <a:srgbClr val="FF0000"/>
                </a:solidFill>
                <a:latin typeface="Calibri" charset="0"/>
              </a:rPr>
              <a:t> </a:t>
            </a:r>
            <a:r>
              <a:rPr lang="pt-PT" sz="1200" dirty="0" err="1">
                <a:solidFill>
                  <a:srgbClr val="FF0000"/>
                </a:solidFill>
                <a:latin typeface="Calibri" charset="0"/>
              </a:rPr>
              <a:t>from</a:t>
            </a:r>
            <a:r>
              <a:rPr lang="pt-PT" sz="1200" dirty="0">
                <a:solidFill>
                  <a:srgbClr val="FF0000"/>
                </a:solidFill>
                <a:latin typeface="Calibri" charset="0"/>
              </a:rPr>
              <a:t> </a:t>
            </a:r>
            <a:r>
              <a:rPr lang="pt-PT" sz="1200" dirty="0" err="1">
                <a:solidFill>
                  <a:srgbClr val="FF0000"/>
                </a:solidFill>
                <a:latin typeface="Calibri" charset="0"/>
              </a:rPr>
              <a:t>Grassi</a:t>
            </a:r>
            <a:r>
              <a:rPr lang="pt-PT" sz="1200" dirty="0">
                <a:solidFill>
                  <a:srgbClr val="FF0000"/>
                </a:solidFill>
                <a:latin typeface="Calibri" charset="0"/>
              </a:rPr>
              <a:t> &amp; </a:t>
            </a:r>
            <a:r>
              <a:rPr lang="pt-PT" sz="1200" dirty="0" err="1">
                <a:solidFill>
                  <a:srgbClr val="FF0000"/>
                </a:solidFill>
                <a:latin typeface="Calibri" charset="0"/>
              </a:rPr>
              <a:t>Yosuke</a:t>
            </a:r>
            <a:r>
              <a:rPr lang="pt-PT" sz="1200" dirty="0">
                <a:solidFill>
                  <a:srgbClr val="FF0000"/>
                </a:solidFill>
                <a:latin typeface="Calibri" charset="0"/>
              </a:rPr>
              <a:t>, </a:t>
            </a:r>
            <a:r>
              <a:rPr lang="en-US" sz="1200" dirty="0">
                <a:solidFill>
                  <a:srgbClr val="CC0000"/>
                </a:solidFill>
                <a:latin typeface="Calibri" charset="0"/>
              </a:rPr>
              <a:t>IPOS online curriculum: </a:t>
            </a:r>
            <a:r>
              <a:rPr lang="en-US" sz="1200" dirty="0" err="1">
                <a:solidFill>
                  <a:srgbClr val="CC0000"/>
                </a:solidFill>
                <a:latin typeface="Calibri" charset="0"/>
              </a:rPr>
              <a:t>www.ipos-society.org</a:t>
            </a:r>
            <a:endParaRPr lang="pt-PT" sz="1200" dirty="0">
              <a:solidFill>
                <a:srgbClr val="CC0000"/>
              </a:solidFill>
              <a:latin typeface="Calibri" charset="0"/>
            </a:endParaRPr>
          </a:p>
        </p:txBody>
      </p:sp>
    </p:spTree>
    <p:extLst>
      <p:ext uri="{BB962C8B-B14F-4D97-AF65-F5344CB8AC3E}">
        <p14:creationId xmlns:p14="http://schemas.microsoft.com/office/powerpoint/2010/main" val="3422253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10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 calcmode="lin" valueType="num">
                                      <p:cBhvr additive="base">
                                        <p:cTn id="12" dur="10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 calcmode="lin" valueType="num">
                                      <p:cBhvr additive="base">
                                        <p:cTn id="17" dur="10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31748">
                                            <p:txEl>
                                              <p:pRg st="3" end="3"/>
                                            </p:txEl>
                                          </p:spTgt>
                                        </p:tgtEl>
                                        <p:attrNameLst>
                                          <p:attrName>style.visibility</p:attrName>
                                        </p:attrNameLst>
                                      </p:cBhvr>
                                      <p:to>
                                        <p:strVal val="visible"/>
                                      </p:to>
                                    </p:set>
                                    <p:anim calcmode="lin" valueType="num">
                                      <p:cBhvr additive="base">
                                        <p:cTn id="22" dur="10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anim calcmode="lin" valueType="num">
                                      <p:cBhvr additive="base">
                                        <p:cTn id="27" dur="1000" fill="hold"/>
                                        <p:tgtEl>
                                          <p:spTgt spid="31748">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1748">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31748">
                                            <p:txEl>
                                              <p:pRg st="5" end="5"/>
                                            </p:txEl>
                                          </p:spTgt>
                                        </p:tgtEl>
                                        <p:attrNameLst>
                                          <p:attrName>style.visibility</p:attrName>
                                        </p:attrNameLst>
                                      </p:cBhvr>
                                      <p:to>
                                        <p:strVal val="visible"/>
                                      </p:to>
                                    </p:set>
                                    <p:anim calcmode="lin" valueType="num">
                                      <p:cBhvr additive="base">
                                        <p:cTn id="32" dur="1000" fill="hold"/>
                                        <p:tgtEl>
                                          <p:spTgt spid="31748">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1748">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31748">
                                            <p:txEl>
                                              <p:pRg st="6" end="6"/>
                                            </p:txEl>
                                          </p:spTgt>
                                        </p:tgtEl>
                                        <p:attrNameLst>
                                          <p:attrName>style.visibility</p:attrName>
                                        </p:attrNameLst>
                                      </p:cBhvr>
                                      <p:to>
                                        <p:strVal val="visible"/>
                                      </p:to>
                                    </p:set>
                                    <p:anim calcmode="lin" valueType="num">
                                      <p:cBhvr additive="base">
                                        <p:cTn id="37" dur="1000" fill="hold"/>
                                        <p:tgtEl>
                                          <p:spTgt spid="31748">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1748">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nodeType="afterEffect">
                                  <p:stCondLst>
                                    <p:cond delay="0"/>
                                  </p:stCondLst>
                                  <p:childTnLst>
                                    <p:set>
                                      <p:cBhvr>
                                        <p:cTn id="41" dur="1" fill="hold">
                                          <p:stCondLst>
                                            <p:cond delay="0"/>
                                          </p:stCondLst>
                                        </p:cTn>
                                        <p:tgtEl>
                                          <p:spTgt spid="31748">
                                            <p:txEl>
                                              <p:pRg st="7" end="7"/>
                                            </p:txEl>
                                          </p:spTgt>
                                        </p:tgtEl>
                                        <p:attrNameLst>
                                          <p:attrName>style.visibility</p:attrName>
                                        </p:attrNameLst>
                                      </p:cBhvr>
                                      <p:to>
                                        <p:strVal val="visible"/>
                                      </p:to>
                                    </p:set>
                                    <p:anim calcmode="lin" valueType="num">
                                      <p:cBhvr additive="base">
                                        <p:cTn id="42" dur="1000" fill="hold"/>
                                        <p:tgtEl>
                                          <p:spTgt spid="31748">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174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8" name="Rectangle 6"/>
          <p:cNvSpPr>
            <a:spLocks noChangeArrowheads="1"/>
          </p:cNvSpPr>
          <p:nvPr/>
        </p:nvSpPr>
        <p:spPr bwMode="auto">
          <a:xfrm>
            <a:off x="519525" y="116632"/>
            <a:ext cx="7795924" cy="1030288"/>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r>
              <a:rPr lang="it-IT" sz="4200" b="1" i="0" dirty="0" err="1">
                <a:ln>
                  <a:prstDash val="solid"/>
                </a:ln>
                <a:solidFill>
                  <a:srgbClr val="FFFF00"/>
                </a:solidFill>
                <a:effectLst>
                  <a:outerShdw blurRad="88000" dist="50800" dir="5040000" algn="tl">
                    <a:schemeClr val="accent4">
                      <a:tint val="80000"/>
                      <a:satMod val="250000"/>
                      <a:alpha val="45000"/>
                    </a:schemeClr>
                  </a:outerShdw>
                </a:effectLst>
                <a:latin typeface="Arial Narrow"/>
                <a:ea typeface="+mn-ea"/>
                <a:cs typeface="Arial Narrow"/>
              </a:rPr>
              <a:t>Depression</a:t>
            </a:r>
            <a:r>
              <a:rPr lang="it-IT" sz="4200" b="1" i="0" dirty="0">
                <a:ln>
                  <a:prstDash val="solid"/>
                </a:ln>
                <a:solidFill>
                  <a:srgbClr val="FFFF00"/>
                </a:solidFill>
                <a:effectLst>
                  <a:outerShdw blurRad="88000" dist="50800" dir="5040000" algn="tl">
                    <a:schemeClr val="accent4">
                      <a:tint val="80000"/>
                      <a:satMod val="250000"/>
                      <a:alpha val="45000"/>
                    </a:schemeClr>
                  </a:outerShdw>
                </a:effectLst>
                <a:latin typeface="Arial Narrow"/>
                <a:ea typeface="+mn-ea"/>
                <a:cs typeface="Arial Narrow"/>
              </a:rPr>
              <a:t> and </a:t>
            </a:r>
            <a:r>
              <a:rPr lang="it-IT" sz="4200" b="1" i="0" dirty="0" err="1">
                <a:ln>
                  <a:prstDash val="solid"/>
                </a:ln>
                <a:solidFill>
                  <a:srgbClr val="FFFF00"/>
                </a:solidFill>
                <a:effectLst>
                  <a:outerShdw blurRad="88000" dist="50800" dir="5040000" algn="tl">
                    <a:schemeClr val="accent4">
                      <a:tint val="80000"/>
                      <a:satMod val="250000"/>
                      <a:alpha val="45000"/>
                    </a:schemeClr>
                  </a:outerShdw>
                </a:effectLst>
                <a:latin typeface="Arial Narrow"/>
                <a:ea typeface="+mn-ea"/>
                <a:cs typeface="Arial Narrow"/>
              </a:rPr>
              <a:t>survival</a:t>
            </a:r>
            <a:endParaRPr lang="it-IT" sz="4200" b="1" i="0" dirty="0">
              <a:ln>
                <a:prstDash val="solid"/>
              </a:ln>
              <a:solidFill>
                <a:srgbClr val="FFFF00"/>
              </a:solidFill>
              <a:effectLst>
                <a:outerShdw blurRad="88000" dist="50800" dir="5040000" algn="tl">
                  <a:schemeClr val="accent4">
                    <a:tint val="80000"/>
                    <a:satMod val="250000"/>
                    <a:alpha val="45000"/>
                  </a:schemeClr>
                </a:outerShdw>
              </a:effectLst>
              <a:latin typeface="Arial Narrow"/>
              <a:ea typeface="+mn-ea"/>
              <a:cs typeface="Arial Narrow"/>
            </a:endParaRPr>
          </a:p>
        </p:txBody>
      </p:sp>
      <p:pic>
        <p:nvPicPr>
          <p:cNvPr id="10" name="Immagin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856" y="1773101"/>
            <a:ext cx="8938144" cy="1124592"/>
          </a:xfrm>
          <a:prstGeom prst="rect">
            <a:avLst/>
          </a:prstGeom>
        </p:spPr>
      </p:pic>
      <p:pic>
        <p:nvPicPr>
          <p:cNvPr id="11" name="Immagin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8941963" cy="1773101"/>
          </a:xfrm>
          <a:prstGeom prst="rect">
            <a:avLst/>
          </a:prstGeom>
        </p:spPr>
      </p:pic>
      <p:pic>
        <p:nvPicPr>
          <p:cNvPr id="5" name="Immagine 2"/>
          <p:cNvPicPr>
            <a:picLocks noChangeAspect="1"/>
          </p:cNvPicPr>
          <p:nvPr/>
        </p:nvPicPr>
        <p:blipFill>
          <a:blip r:embed="rId5"/>
          <a:stretch>
            <a:fillRect/>
          </a:stretch>
        </p:blipFill>
        <p:spPr>
          <a:xfrm>
            <a:off x="1075257" y="1146920"/>
            <a:ext cx="6646344" cy="5711080"/>
          </a:xfrm>
          <a:prstGeom prst="rect">
            <a:avLst/>
          </a:prstGeom>
        </p:spPr>
      </p:pic>
    </p:spTree>
    <p:extLst>
      <p:ext uri="{BB962C8B-B14F-4D97-AF65-F5344CB8AC3E}">
        <p14:creationId xmlns:p14="http://schemas.microsoft.com/office/powerpoint/2010/main" val="13693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4">
            <a:alphaModFix amt="30000"/>
            <a:extLst>
              <a:ext uri="{28A0092B-C50C-407E-A947-70E740481C1C}">
                <a14:useLocalDpi xmlns:a14="http://schemas.microsoft.com/office/drawing/2010/main"/>
              </a:ext>
            </a:extLst>
          </a:blip>
          <a:srcRect/>
          <a:stretch>
            <a:fillRect/>
          </a:stretch>
        </p:blipFill>
        <p:spPr bwMode="auto">
          <a:xfrm>
            <a:off x="0" y="0"/>
            <a:ext cx="9144000" cy="688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6"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PT" sz="1200">
                <a:solidFill>
                  <a:srgbClr val="898989"/>
                </a:solidFill>
                <a:latin typeface="Calibri" charset="0"/>
              </a:rPr>
              <a:t>L Travado</a:t>
            </a:r>
            <a:endParaRPr lang="en-US" sz="1200">
              <a:solidFill>
                <a:srgbClr val="898989"/>
              </a:solidFill>
              <a:latin typeface="Calibri" charset="0"/>
            </a:endParaRPr>
          </a:p>
        </p:txBody>
      </p:sp>
      <p:sp>
        <p:nvSpPr>
          <p:cNvPr id="347138" name="Rectangle 2"/>
          <p:cNvSpPr>
            <a:spLocks noGrp="1" noChangeArrowheads="1"/>
          </p:cNvSpPr>
          <p:nvPr>
            <p:ph type="title" idx="4294967295"/>
          </p:nvPr>
        </p:nvSpPr>
        <p:spPr>
          <a:xfrm>
            <a:off x="846138" y="1"/>
            <a:ext cx="8297862" cy="1052513"/>
          </a:xfrm>
        </p:spPr>
        <p:txBody>
          <a:bodyPr>
            <a:normAutofit/>
          </a:bodyPr>
          <a:lstStyle/>
          <a:p>
            <a:pPr eaLnBrk="1" hangingPunct="1">
              <a:lnSpc>
                <a:spcPct val="50000"/>
              </a:lnSpc>
            </a:pPr>
            <a:r>
              <a:rPr lang="en-US" sz="1600" b="1" dirty="0">
                <a:solidFill>
                  <a:srgbClr val="CC0000"/>
                </a:solidFill>
                <a:effectLst>
                  <a:outerShdw blurRad="38100" dist="38100" dir="2700000" algn="tl">
                    <a:srgbClr val="DDDDDD"/>
                  </a:outerShdw>
                </a:effectLst>
                <a:latin typeface="Calibri" charset="0"/>
                <a:ea typeface="ＭＳ Ｐゴシック" charset="0"/>
                <a:cs typeface="ＭＳ Ｐゴシック" charset="0"/>
              </a:rPr>
              <a:t/>
            </a:r>
            <a:br>
              <a:rPr lang="en-US" sz="1600" b="1" dirty="0">
                <a:solidFill>
                  <a:srgbClr val="CC0000"/>
                </a:solidFill>
                <a:effectLst>
                  <a:outerShdw blurRad="38100" dist="38100" dir="2700000" algn="tl">
                    <a:srgbClr val="DDDDDD"/>
                  </a:outerShdw>
                </a:effectLst>
                <a:latin typeface="Calibri" charset="0"/>
                <a:ea typeface="ＭＳ Ｐゴシック" charset="0"/>
                <a:cs typeface="ＭＳ Ｐゴシック" charset="0"/>
              </a:rPr>
            </a:br>
            <a:r>
              <a:rPr lang="en-US" sz="2000" b="1" dirty="0">
                <a:solidFill>
                  <a:srgbClr val="CC0000"/>
                </a:solidFill>
                <a:effectLst>
                  <a:outerShdw blurRad="38100" dist="38100" dir="2700000" algn="tl">
                    <a:srgbClr val="DDDDDD"/>
                  </a:outerShdw>
                </a:effectLst>
                <a:latin typeface="Calibri" charset="0"/>
                <a:ea typeface="ＭＳ Ｐゴシック" charset="0"/>
                <a:cs typeface="ＭＳ Ｐゴシック" charset="0"/>
              </a:rPr>
              <a:t>Influence of psychological response (coping) on breast cancer survival:</a:t>
            </a:r>
            <a:r>
              <a:rPr lang="en-US" sz="1600" b="1" dirty="0">
                <a:latin typeface="Calibri" charset="0"/>
                <a:ea typeface="ＭＳ Ｐゴシック" charset="0"/>
                <a:cs typeface="ＭＳ Ｐゴシック" charset="0"/>
              </a:rPr>
              <a:t>                                                                                       </a:t>
            </a:r>
            <a:r>
              <a:rPr lang="en-US" sz="1600" b="1" dirty="0">
                <a:solidFill>
                  <a:srgbClr val="FD9D61"/>
                </a:solidFill>
                <a:latin typeface="Calibri" charset="0"/>
                <a:ea typeface="ＭＳ Ｐゴシック" charset="0"/>
                <a:cs typeface="ＭＳ Ｐゴシック" charset="0"/>
              </a:rPr>
              <a:t>10-year follow-up of a population-based cohort</a:t>
            </a:r>
            <a:r>
              <a:rPr lang="en-US" dirty="0">
                <a:solidFill>
                  <a:srgbClr val="FD9D61"/>
                </a:solidFill>
                <a:latin typeface="Calibri" charset="0"/>
                <a:ea typeface="ＭＳ Ｐゴシック" charset="0"/>
                <a:cs typeface="ＭＳ Ｐゴシック" charset="0"/>
              </a:rPr>
              <a:t> </a:t>
            </a:r>
          </a:p>
        </p:txBody>
      </p:sp>
      <p:graphicFrame>
        <p:nvGraphicFramePr>
          <p:cNvPr id="25602" name="Object 2"/>
          <p:cNvGraphicFramePr>
            <a:graphicFrameLocks noGrp="1" noChangeAspect="1"/>
          </p:cNvGraphicFramePr>
          <p:nvPr>
            <p:ph idx="4294967295"/>
            <p:extLst>
              <p:ext uri="{D42A27DB-BD31-4B8C-83A1-F6EECF244321}">
                <p14:modId xmlns:p14="http://schemas.microsoft.com/office/powerpoint/2010/main" val="4243259604"/>
              </p:ext>
            </p:extLst>
          </p:nvPr>
        </p:nvGraphicFramePr>
        <p:xfrm>
          <a:off x="846138" y="1052514"/>
          <a:ext cx="7488237" cy="5121275"/>
        </p:xfrm>
        <a:graphic>
          <a:graphicData uri="http://schemas.openxmlformats.org/presentationml/2006/ole">
            <mc:AlternateContent xmlns:mc="http://schemas.openxmlformats.org/markup-compatibility/2006">
              <mc:Choice xmlns:v="urn:schemas-microsoft-com:vml" Requires="v">
                <p:oleObj spid="_x0000_s34920" name="Fotografía de Photo Editor" r:id="rId5" imgW="5819048" imgH="3677163" progId="">
                  <p:embed/>
                </p:oleObj>
              </mc:Choice>
              <mc:Fallback>
                <p:oleObj name="Fotografía de Photo Editor" r:id="rId5" imgW="5819048" imgH="367716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138" y="1052514"/>
                        <a:ext cx="7488237"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604" name="Text Box 4"/>
          <p:cNvSpPr txBox="1">
            <a:spLocks noChangeArrowheads="1"/>
          </p:cNvSpPr>
          <p:nvPr/>
        </p:nvSpPr>
        <p:spPr bwMode="auto">
          <a:xfrm>
            <a:off x="4419600" y="6315223"/>
            <a:ext cx="4040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s-ES" sz="1400" dirty="0">
                <a:solidFill>
                  <a:schemeClr val="tx1">
                    <a:lumMod val="50000"/>
                    <a:lumOff val="50000"/>
                  </a:schemeClr>
                </a:solidFill>
                <a:latin typeface="Calibri" charset="0"/>
              </a:rPr>
              <a:t>Watson M et al</a:t>
            </a:r>
            <a:r>
              <a:rPr lang="es-ES" sz="1400" i="1" dirty="0">
                <a:solidFill>
                  <a:schemeClr val="tx1">
                    <a:lumMod val="50000"/>
                    <a:lumOff val="50000"/>
                  </a:schemeClr>
                </a:solidFill>
                <a:latin typeface="Calibri" charset="0"/>
              </a:rPr>
              <a:t>. </a:t>
            </a:r>
            <a:r>
              <a:rPr lang="es-ES" sz="1400" i="1" dirty="0" err="1">
                <a:solidFill>
                  <a:schemeClr val="tx1">
                    <a:lumMod val="50000"/>
                    <a:lumOff val="50000"/>
                  </a:schemeClr>
                </a:solidFill>
                <a:latin typeface="Calibri" charset="0"/>
              </a:rPr>
              <a:t>European</a:t>
            </a:r>
            <a:r>
              <a:rPr lang="es-ES" sz="1400" i="1" dirty="0">
                <a:solidFill>
                  <a:schemeClr val="tx1">
                    <a:lumMod val="50000"/>
                    <a:lumOff val="50000"/>
                  </a:schemeClr>
                </a:solidFill>
                <a:latin typeface="Calibri" charset="0"/>
              </a:rPr>
              <a:t> </a:t>
            </a:r>
            <a:r>
              <a:rPr lang="es-ES" sz="1400" i="1" dirty="0" err="1">
                <a:solidFill>
                  <a:schemeClr val="tx1">
                    <a:lumMod val="50000"/>
                    <a:lumOff val="50000"/>
                  </a:schemeClr>
                </a:solidFill>
                <a:latin typeface="Calibri" charset="0"/>
              </a:rPr>
              <a:t>Journal</a:t>
            </a:r>
            <a:r>
              <a:rPr lang="es-ES" sz="1400" i="1" dirty="0">
                <a:solidFill>
                  <a:schemeClr val="tx1">
                    <a:lumMod val="50000"/>
                    <a:lumOff val="50000"/>
                  </a:schemeClr>
                </a:solidFill>
                <a:latin typeface="Calibri" charset="0"/>
              </a:rPr>
              <a:t> of </a:t>
            </a:r>
            <a:r>
              <a:rPr lang="es-ES" sz="1400" i="1" dirty="0" err="1">
                <a:solidFill>
                  <a:schemeClr val="tx1">
                    <a:lumMod val="50000"/>
                    <a:lumOff val="50000"/>
                  </a:schemeClr>
                </a:solidFill>
                <a:latin typeface="Calibri" charset="0"/>
              </a:rPr>
              <a:t>Cancer</a:t>
            </a:r>
            <a:r>
              <a:rPr lang="es-ES" sz="1400" dirty="0">
                <a:solidFill>
                  <a:schemeClr val="tx1">
                    <a:lumMod val="50000"/>
                    <a:lumOff val="50000"/>
                  </a:schemeClr>
                </a:solidFill>
                <a:latin typeface="Calibri" charset="0"/>
              </a:rPr>
              <a:t>, 2005</a:t>
            </a:r>
            <a:endParaRPr lang="en-US" sz="1400" dirty="0">
              <a:solidFill>
                <a:schemeClr val="tx1">
                  <a:lumMod val="50000"/>
                  <a:lumOff val="50000"/>
                </a:schemeClr>
              </a:solidFill>
              <a:latin typeface="Calibri" charset="0"/>
            </a:endParaRPr>
          </a:p>
        </p:txBody>
      </p:sp>
      <p:sp>
        <p:nvSpPr>
          <p:cNvPr id="25605" name="Oval 5"/>
          <p:cNvSpPr>
            <a:spLocks noChangeArrowheads="1"/>
          </p:cNvSpPr>
          <p:nvPr/>
        </p:nvSpPr>
        <p:spPr bwMode="auto">
          <a:xfrm>
            <a:off x="4932363" y="3048001"/>
            <a:ext cx="2520950" cy="720725"/>
          </a:xfrm>
          <a:prstGeom prst="ellipse">
            <a:avLst/>
          </a:pr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Tree>
    <p:extLst>
      <p:ext uri="{BB962C8B-B14F-4D97-AF65-F5344CB8AC3E}">
        <p14:creationId xmlns:p14="http://schemas.microsoft.com/office/powerpoint/2010/main" val="250047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0" y="0"/>
            <a:ext cx="8882569" cy="6858000"/>
          </a:xfrm>
          <a:prstGeom prst="rect">
            <a:avLst/>
          </a:prstGeom>
        </p:spPr>
      </p:pic>
    </p:spTree>
    <p:extLst>
      <p:ext uri="{BB962C8B-B14F-4D97-AF65-F5344CB8AC3E}">
        <p14:creationId xmlns:p14="http://schemas.microsoft.com/office/powerpoint/2010/main" val="288546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ura de tela 2015-05-29 12.16.4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82600"/>
            <a:ext cx="9144000" cy="5876177"/>
          </a:xfrm>
          <a:prstGeom prst="rect">
            <a:avLst/>
          </a:prstGeom>
        </p:spPr>
      </p:pic>
      <p:sp>
        <p:nvSpPr>
          <p:cNvPr id="3" name="Right Arrow 2"/>
          <p:cNvSpPr/>
          <p:nvPr/>
        </p:nvSpPr>
        <p:spPr>
          <a:xfrm>
            <a:off x="-208728" y="1930235"/>
            <a:ext cx="417455" cy="13832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208728" y="2573143"/>
            <a:ext cx="417455" cy="13832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208728" y="2244085"/>
            <a:ext cx="417455" cy="13832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208728" y="3776674"/>
            <a:ext cx="417455" cy="13832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208728" y="3054249"/>
            <a:ext cx="417455" cy="13832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9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500" y="0"/>
            <a:ext cx="9000397" cy="6858000"/>
          </a:xfrm>
          <a:prstGeom prst="rect">
            <a:avLst/>
          </a:prstGeom>
        </p:spPr>
      </p:pic>
      <p:sp>
        <p:nvSpPr>
          <p:cNvPr id="5" name="Oval 3"/>
          <p:cNvSpPr>
            <a:spLocks noChangeArrowheads="1"/>
          </p:cNvSpPr>
          <p:nvPr/>
        </p:nvSpPr>
        <p:spPr bwMode="auto">
          <a:xfrm>
            <a:off x="107504" y="1484784"/>
            <a:ext cx="3926235" cy="1008112"/>
          </a:xfrm>
          <a:prstGeom prst="ellipse">
            <a:avLst/>
          </a:prstGeom>
          <a:noFill/>
          <a:ln w="25400">
            <a:solidFill>
              <a:srgbClr val="CC0000"/>
            </a:solidFill>
            <a:round/>
            <a:headEnd/>
            <a:tailEnd/>
          </a:ln>
        </p:spPr>
        <p:txBody>
          <a:bodyPr wrap="none" anchor="ctr"/>
          <a:lstStyle/>
          <a:p>
            <a:endParaRPr lang="en-US" dirty="0">
              <a:effectLst>
                <a:outerShdw blurRad="38100" dist="38100" dir="2700000" algn="tl">
                  <a:srgbClr val="DDDDDD"/>
                </a:outerShdw>
              </a:effectLst>
              <a:latin typeface="Calibri" charset="0"/>
            </a:endParaRPr>
          </a:p>
        </p:txBody>
      </p:sp>
      <p:sp>
        <p:nvSpPr>
          <p:cNvPr id="9" name="Oval 3"/>
          <p:cNvSpPr>
            <a:spLocks noChangeArrowheads="1"/>
          </p:cNvSpPr>
          <p:nvPr/>
        </p:nvSpPr>
        <p:spPr bwMode="auto">
          <a:xfrm>
            <a:off x="4165600" y="836713"/>
            <a:ext cx="4800600" cy="720080"/>
          </a:xfrm>
          <a:prstGeom prst="ellipse">
            <a:avLst/>
          </a:prstGeom>
          <a:noFill/>
          <a:ln w="25400">
            <a:solidFill>
              <a:srgbClr val="CC0000"/>
            </a:solidFill>
            <a:round/>
            <a:headEnd/>
            <a:tailEnd/>
          </a:ln>
        </p:spPr>
        <p:txBody>
          <a:bodyPr wrap="none" anchor="ctr"/>
          <a:lstStyle/>
          <a:p>
            <a:endParaRPr lang="en-US">
              <a:effectLst>
                <a:outerShdw blurRad="38100" dist="38100" dir="2700000" algn="tl">
                  <a:srgbClr val="DDDDDD"/>
                </a:outerShdw>
              </a:effectLst>
              <a:latin typeface="Calibri" charset="0"/>
            </a:endParaRPr>
          </a:p>
        </p:txBody>
      </p:sp>
    </p:spTree>
    <p:extLst>
      <p:ext uri="{BB962C8B-B14F-4D97-AF65-F5344CB8AC3E}">
        <p14:creationId xmlns:p14="http://schemas.microsoft.com/office/powerpoint/2010/main" val="270954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17520"/>
            <a:ext cx="9143999" cy="4587240"/>
          </a:xfrm>
          <a:prstGeom prst="rect">
            <a:avLst/>
          </a:prstGeom>
        </p:spPr>
      </p:pic>
      <p:pic>
        <p:nvPicPr>
          <p:cNvPr id="9" name="Picture 8" descr="DSC_0134_TF.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464" y="-657808"/>
            <a:ext cx="9196463" cy="4122368"/>
          </a:xfrm>
          <a:prstGeom prst="rect">
            <a:avLst/>
          </a:prstGeom>
        </p:spPr>
      </p:pic>
      <p:pic>
        <p:nvPicPr>
          <p:cNvPr id="3" name="Picture 2" descr="Logo_CF_Horizontal_EN.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3464561"/>
            <a:ext cx="3586429" cy="1043472"/>
          </a:xfrm>
          <a:prstGeom prst="rect">
            <a:avLst/>
          </a:prstGeom>
        </p:spPr>
      </p:pic>
      <p:sp>
        <p:nvSpPr>
          <p:cNvPr id="2" name="TextBox 1"/>
          <p:cNvSpPr txBox="1"/>
          <p:nvPr/>
        </p:nvSpPr>
        <p:spPr>
          <a:xfrm>
            <a:off x="1060449" y="4511713"/>
            <a:ext cx="2120899" cy="369332"/>
          </a:xfrm>
          <a:prstGeom prst="rect">
            <a:avLst/>
          </a:prstGeom>
          <a:noFill/>
        </p:spPr>
        <p:txBody>
          <a:bodyPr wrap="square" rtlCol="0">
            <a:spAutoFit/>
          </a:bodyPr>
          <a:lstStyle/>
          <a:p>
            <a:pPr algn="r"/>
            <a:r>
              <a:rPr lang="en-US" b="1" dirty="0">
                <a:solidFill>
                  <a:schemeClr val="tx1">
                    <a:lumMod val="65000"/>
                    <a:lumOff val="35000"/>
                  </a:schemeClr>
                </a:solidFill>
              </a:rPr>
              <a:t>Lisbon, Portugal</a:t>
            </a:r>
          </a:p>
        </p:txBody>
      </p:sp>
      <p:sp>
        <p:nvSpPr>
          <p:cNvPr id="4" name="Rectangle 3"/>
          <p:cNvSpPr/>
          <p:nvPr/>
        </p:nvSpPr>
        <p:spPr>
          <a:xfrm>
            <a:off x="3467897" y="3427122"/>
            <a:ext cx="2867304" cy="646331"/>
          </a:xfrm>
          <a:prstGeom prst="rect">
            <a:avLst/>
          </a:prstGeom>
        </p:spPr>
        <p:txBody>
          <a:bodyPr wrap="none">
            <a:spAutoFit/>
          </a:bodyPr>
          <a:lstStyle/>
          <a:p>
            <a:r>
              <a:rPr lang="en-US" b="1" dirty="0" err="1">
                <a:solidFill>
                  <a:srgbClr val="FF0000"/>
                </a:solidFill>
              </a:rPr>
              <a:t>www.fchampalimaud.org</a:t>
            </a:r>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79919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92915"/>
          </a:xfrm>
        </p:spPr>
        <p:txBody>
          <a:bodyPr>
            <a:normAutofit/>
          </a:bodyPr>
          <a:lstStyle/>
          <a:p>
            <a:r>
              <a:rPr lang="pt-PT" dirty="0" err="1">
                <a:solidFill>
                  <a:srgbClr val="FFFF00"/>
                </a:solidFill>
              </a:rPr>
              <a:t>Types</a:t>
            </a:r>
            <a:r>
              <a:rPr lang="pt-PT" dirty="0">
                <a:solidFill>
                  <a:srgbClr val="FFFF00"/>
                </a:solidFill>
              </a:rPr>
              <a:t> </a:t>
            </a:r>
            <a:r>
              <a:rPr lang="pt-PT" dirty="0" err="1">
                <a:solidFill>
                  <a:srgbClr val="FFFF00"/>
                </a:solidFill>
              </a:rPr>
              <a:t>of</a:t>
            </a:r>
            <a:r>
              <a:rPr lang="pt-PT" dirty="0">
                <a:solidFill>
                  <a:srgbClr val="FFFF00"/>
                </a:solidFill>
              </a:rPr>
              <a:t> </a:t>
            </a:r>
            <a:r>
              <a:rPr lang="pt-PT" dirty="0" err="1">
                <a:solidFill>
                  <a:srgbClr val="FFFF00"/>
                </a:solidFill>
              </a:rPr>
              <a:t>Psychological</a:t>
            </a:r>
            <a:r>
              <a:rPr lang="pt-PT" dirty="0">
                <a:solidFill>
                  <a:srgbClr val="FFFF00"/>
                </a:solidFill>
              </a:rPr>
              <a:t> </a:t>
            </a:r>
            <a:r>
              <a:rPr lang="pt-PT" dirty="0" err="1">
                <a:solidFill>
                  <a:srgbClr val="FFFF00"/>
                </a:solidFill>
              </a:rPr>
              <a:t>Interventions</a:t>
            </a:r>
            <a:endParaRPr lang="pt-PT" dirty="0">
              <a:solidFill>
                <a:srgbClr val="FFFF00"/>
              </a:solidFill>
            </a:endParaRPr>
          </a:p>
        </p:txBody>
      </p:sp>
      <p:sp>
        <p:nvSpPr>
          <p:cNvPr id="3" name="Content Placeholder 2"/>
          <p:cNvSpPr>
            <a:spLocks noGrp="1"/>
          </p:cNvSpPr>
          <p:nvPr>
            <p:ph idx="1"/>
          </p:nvPr>
        </p:nvSpPr>
        <p:spPr>
          <a:xfrm>
            <a:off x="457200" y="1600200"/>
            <a:ext cx="8229600" cy="5486400"/>
          </a:xfrm>
        </p:spPr>
        <p:txBody>
          <a:bodyPr>
            <a:normAutofit fontScale="62500" lnSpcReduction="20000"/>
          </a:bodyPr>
          <a:lstStyle/>
          <a:p>
            <a:pPr marL="514350" indent="-514350">
              <a:buFont typeface="+mj-lt"/>
              <a:buAutoNum type="arabicPeriod"/>
            </a:pPr>
            <a:r>
              <a:rPr lang="pt-PT" sz="4000" b="1" dirty="0" err="1">
                <a:solidFill>
                  <a:srgbClr val="FFFFFF"/>
                </a:solidFill>
              </a:rPr>
              <a:t>Psycho-educational</a:t>
            </a:r>
            <a:r>
              <a:rPr lang="pt-PT" sz="4000" b="1" dirty="0">
                <a:solidFill>
                  <a:srgbClr val="FFFFFF"/>
                </a:solidFill>
              </a:rPr>
              <a:t> </a:t>
            </a:r>
            <a:r>
              <a:rPr lang="pt-PT" sz="4000" b="1" dirty="0" err="1">
                <a:solidFill>
                  <a:srgbClr val="FFFFFF"/>
                </a:solidFill>
              </a:rPr>
              <a:t>interventions</a:t>
            </a:r>
            <a:r>
              <a:rPr lang="pt-PT" sz="4000" b="1" dirty="0">
                <a:solidFill>
                  <a:srgbClr val="FFFFFF"/>
                </a:solidFill>
              </a:rPr>
              <a:t> </a:t>
            </a:r>
            <a:r>
              <a:rPr lang="pt-PT" dirty="0">
                <a:solidFill>
                  <a:srgbClr val="FFFFFF"/>
                </a:solidFill>
              </a:rPr>
              <a:t>(</a:t>
            </a:r>
            <a:r>
              <a:rPr lang="pt-PT" dirty="0" err="1">
                <a:solidFill>
                  <a:srgbClr val="FFFFFF"/>
                </a:solidFill>
              </a:rPr>
              <a:t>information</a:t>
            </a:r>
            <a:r>
              <a:rPr lang="pt-PT" dirty="0">
                <a:solidFill>
                  <a:srgbClr val="FFFFFF"/>
                </a:solidFill>
              </a:rPr>
              <a:t> </a:t>
            </a:r>
            <a:r>
              <a:rPr lang="pt-PT" dirty="0" err="1">
                <a:solidFill>
                  <a:srgbClr val="FFFFFF"/>
                </a:solidFill>
              </a:rPr>
              <a:t>about</a:t>
            </a:r>
            <a:r>
              <a:rPr lang="pt-PT" dirty="0">
                <a:solidFill>
                  <a:srgbClr val="FFFFFF"/>
                </a:solidFill>
              </a:rPr>
              <a:t> </a:t>
            </a:r>
            <a:r>
              <a:rPr lang="pt-PT" dirty="0" err="1">
                <a:solidFill>
                  <a:srgbClr val="FFFFFF"/>
                </a:solidFill>
              </a:rPr>
              <a:t>the</a:t>
            </a:r>
            <a:r>
              <a:rPr lang="pt-PT" dirty="0">
                <a:solidFill>
                  <a:srgbClr val="FFFFFF"/>
                </a:solidFill>
              </a:rPr>
              <a:t> </a:t>
            </a:r>
            <a:r>
              <a:rPr lang="pt-PT" dirty="0" err="1">
                <a:solidFill>
                  <a:srgbClr val="FFFFFF"/>
                </a:solidFill>
              </a:rPr>
              <a:t>disease</a:t>
            </a:r>
            <a:r>
              <a:rPr lang="pt-PT" dirty="0">
                <a:solidFill>
                  <a:srgbClr val="FFFFFF"/>
                </a:solidFill>
              </a:rPr>
              <a:t> </a:t>
            </a:r>
            <a:r>
              <a:rPr lang="pt-PT" dirty="0" err="1">
                <a:solidFill>
                  <a:srgbClr val="FFFFFF"/>
                </a:solidFill>
              </a:rPr>
              <a:t>process</a:t>
            </a:r>
            <a:r>
              <a:rPr lang="pt-PT" dirty="0">
                <a:solidFill>
                  <a:srgbClr val="FFFFFF"/>
                </a:solidFill>
              </a:rPr>
              <a:t>, </a:t>
            </a:r>
            <a:r>
              <a:rPr lang="pt-PT" dirty="0" err="1">
                <a:solidFill>
                  <a:srgbClr val="FFFFFF"/>
                </a:solidFill>
              </a:rPr>
              <a:t>coping</a:t>
            </a:r>
            <a:r>
              <a:rPr lang="pt-PT" dirty="0">
                <a:solidFill>
                  <a:srgbClr val="FFFFFF"/>
                </a:solidFill>
              </a:rPr>
              <a:t> w/ </a:t>
            </a:r>
            <a:r>
              <a:rPr lang="pt-PT" dirty="0" err="1">
                <a:solidFill>
                  <a:srgbClr val="FFFFFF"/>
                </a:solidFill>
              </a:rPr>
              <a:t>disease</a:t>
            </a:r>
            <a:r>
              <a:rPr lang="pt-PT" dirty="0">
                <a:solidFill>
                  <a:srgbClr val="FFFFFF"/>
                </a:solidFill>
              </a:rPr>
              <a:t> </a:t>
            </a:r>
            <a:r>
              <a:rPr lang="pt-PT" dirty="0" err="1">
                <a:solidFill>
                  <a:srgbClr val="FFFFFF"/>
                </a:solidFill>
              </a:rPr>
              <a:t>and</a:t>
            </a:r>
            <a:r>
              <a:rPr lang="pt-PT" dirty="0">
                <a:solidFill>
                  <a:srgbClr val="FFFFFF"/>
                </a:solidFill>
              </a:rPr>
              <a:t> </a:t>
            </a:r>
            <a:r>
              <a:rPr lang="pt-PT" dirty="0" err="1">
                <a:solidFill>
                  <a:srgbClr val="FFFFFF"/>
                </a:solidFill>
              </a:rPr>
              <a:t>resources</a:t>
            </a:r>
            <a:r>
              <a:rPr lang="pt-PT" dirty="0">
                <a:solidFill>
                  <a:srgbClr val="FFFFFF"/>
                </a:solidFill>
              </a:rPr>
              <a:t> </a:t>
            </a:r>
            <a:r>
              <a:rPr lang="pt-PT" dirty="0" err="1">
                <a:solidFill>
                  <a:srgbClr val="FFFFFF"/>
                </a:solidFill>
              </a:rPr>
              <a:t>available</a:t>
            </a:r>
            <a:r>
              <a:rPr lang="pt-PT" dirty="0">
                <a:solidFill>
                  <a:srgbClr val="FFFFFF"/>
                </a:solidFill>
              </a:rPr>
              <a:t>)</a:t>
            </a:r>
          </a:p>
          <a:p>
            <a:pPr marL="514350" indent="-514350">
              <a:buNone/>
            </a:pPr>
            <a:endParaRPr lang="pt-PT" sz="1429" dirty="0">
              <a:solidFill>
                <a:srgbClr val="FFFFFF"/>
              </a:solidFill>
            </a:endParaRPr>
          </a:p>
          <a:p>
            <a:pPr marL="514350" indent="-514350">
              <a:buFont typeface="+mj-lt"/>
              <a:buAutoNum type="arabicPeriod"/>
            </a:pPr>
            <a:r>
              <a:rPr lang="pt-PT" sz="4000" b="1" dirty="0">
                <a:solidFill>
                  <a:srgbClr val="FFFFFF"/>
                </a:solidFill>
              </a:rPr>
              <a:t>Individual </a:t>
            </a:r>
            <a:r>
              <a:rPr lang="pt-PT" sz="4000" b="1" dirty="0" err="1">
                <a:solidFill>
                  <a:srgbClr val="FFFFFF"/>
                </a:solidFill>
              </a:rPr>
              <a:t>psychotherapy</a:t>
            </a:r>
            <a:r>
              <a:rPr lang="pt-PT" sz="4000" b="1" dirty="0">
                <a:solidFill>
                  <a:srgbClr val="FFFFFF"/>
                </a:solidFill>
              </a:rPr>
              <a:t> </a:t>
            </a:r>
            <a:r>
              <a:rPr lang="pt-PT" dirty="0">
                <a:solidFill>
                  <a:srgbClr val="FFFFFF"/>
                </a:solidFill>
              </a:rPr>
              <a:t>(</a:t>
            </a:r>
            <a:r>
              <a:rPr lang="pt-PT" dirty="0" err="1">
                <a:solidFill>
                  <a:srgbClr val="FFFFFF"/>
                </a:solidFill>
              </a:rPr>
              <a:t>targets</a:t>
            </a:r>
            <a:r>
              <a:rPr lang="pt-PT" dirty="0">
                <a:solidFill>
                  <a:srgbClr val="FFFFFF"/>
                </a:solidFill>
              </a:rPr>
              <a:t> </a:t>
            </a:r>
            <a:r>
              <a:rPr lang="pt-PT" dirty="0" err="1">
                <a:solidFill>
                  <a:srgbClr val="FFFFFF"/>
                </a:solidFill>
              </a:rPr>
              <a:t>emotions</a:t>
            </a:r>
            <a:r>
              <a:rPr lang="pt-PT" dirty="0">
                <a:solidFill>
                  <a:srgbClr val="FFFFFF"/>
                </a:solidFill>
              </a:rPr>
              <a:t>, </a:t>
            </a:r>
            <a:r>
              <a:rPr lang="pt-PT" dirty="0" err="1">
                <a:solidFill>
                  <a:srgbClr val="FFFFFF"/>
                </a:solidFill>
              </a:rPr>
              <a:t>coping</a:t>
            </a:r>
            <a:r>
              <a:rPr lang="pt-PT" dirty="0">
                <a:solidFill>
                  <a:srgbClr val="FFFFFF"/>
                </a:solidFill>
              </a:rPr>
              <a:t>, </a:t>
            </a:r>
            <a:r>
              <a:rPr lang="pt-PT" dirty="0" err="1">
                <a:solidFill>
                  <a:srgbClr val="FFFFFF"/>
                </a:solidFill>
              </a:rPr>
              <a:t>self-efficacy</a:t>
            </a:r>
            <a:r>
              <a:rPr lang="pt-PT" dirty="0">
                <a:solidFill>
                  <a:srgbClr val="FFFFFF"/>
                </a:solidFill>
              </a:rPr>
              <a:t>, </a:t>
            </a:r>
            <a:r>
              <a:rPr lang="pt-PT" dirty="0" err="1">
                <a:solidFill>
                  <a:srgbClr val="FFFFFF"/>
                </a:solidFill>
              </a:rPr>
              <a:t>self-esteem</a:t>
            </a:r>
            <a:r>
              <a:rPr lang="pt-PT" dirty="0">
                <a:solidFill>
                  <a:srgbClr val="FFFFFF"/>
                </a:solidFill>
              </a:rPr>
              <a:t>) &gt; efective </a:t>
            </a:r>
            <a:r>
              <a:rPr lang="pt-PT" dirty="0" err="1">
                <a:solidFill>
                  <a:srgbClr val="FFFFFF"/>
                </a:solidFill>
              </a:rPr>
              <a:t>in</a:t>
            </a:r>
            <a:r>
              <a:rPr lang="pt-PT" dirty="0">
                <a:solidFill>
                  <a:srgbClr val="FFFFFF"/>
                </a:solidFill>
              </a:rPr>
              <a:t> </a:t>
            </a:r>
            <a:r>
              <a:rPr lang="pt-PT" dirty="0" err="1">
                <a:solidFill>
                  <a:srgbClr val="FFFFFF"/>
                </a:solidFill>
              </a:rPr>
              <a:t>emotional</a:t>
            </a:r>
            <a:r>
              <a:rPr lang="pt-PT" dirty="0">
                <a:solidFill>
                  <a:srgbClr val="FFFFFF"/>
                </a:solidFill>
              </a:rPr>
              <a:t> </a:t>
            </a:r>
            <a:r>
              <a:rPr lang="pt-PT" dirty="0" err="1">
                <a:solidFill>
                  <a:srgbClr val="FFFFFF"/>
                </a:solidFill>
              </a:rPr>
              <a:t>and</a:t>
            </a:r>
            <a:r>
              <a:rPr lang="pt-PT" dirty="0">
                <a:solidFill>
                  <a:srgbClr val="FFFFFF"/>
                </a:solidFill>
              </a:rPr>
              <a:t> </a:t>
            </a:r>
            <a:r>
              <a:rPr lang="pt-PT" dirty="0" err="1">
                <a:solidFill>
                  <a:srgbClr val="FFFFFF"/>
                </a:solidFill>
              </a:rPr>
              <a:t>functional</a:t>
            </a:r>
            <a:r>
              <a:rPr lang="pt-PT" dirty="0">
                <a:solidFill>
                  <a:srgbClr val="FFFFFF"/>
                </a:solidFill>
              </a:rPr>
              <a:t> </a:t>
            </a:r>
            <a:r>
              <a:rPr lang="pt-PT" dirty="0" err="1">
                <a:solidFill>
                  <a:srgbClr val="FFFFFF"/>
                </a:solidFill>
              </a:rPr>
              <a:t>adjustment</a:t>
            </a:r>
            <a:endParaRPr lang="pt-PT" dirty="0">
              <a:solidFill>
                <a:srgbClr val="FFFFFF"/>
              </a:solidFill>
            </a:endParaRPr>
          </a:p>
          <a:p>
            <a:pPr marL="514350" indent="-514350">
              <a:buNone/>
            </a:pPr>
            <a:endParaRPr lang="pt-PT" sz="1429" dirty="0">
              <a:solidFill>
                <a:srgbClr val="FFFFFF"/>
              </a:solidFill>
            </a:endParaRPr>
          </a:p>
          <a:p>
            <a:pPr marL="514350" lvl="1" indent="-514350">
              <a:buNone/>
            </a:pPr>
            <a:r>
              <a:rPr lang="pt-PT" sz="4000" b="1" dirty="0">
                <a:solidFill>
                  <a:srgbClr val="FFFFFF"/>
                </a:solidFill>
              </a:rPr>
              <a:t>3. </a:t>
            </a:r>
            <a:r>
              <a:rPr lang="pt-PT" dirty="0">
                <a:solidFill>
                  <a:srgbClr val="FFFFFF"/>
                </a:solidFill>
              </a:rPr>
              <a:t>	</a:t>
            </a:r>
            <a:r>
              <a:rPr lang="pt-PT" sz="4000" b="1" dirty="0" err="1">
                <a:solidFill>
                  <a:srgbClr val="FFFFFF"/>
                </a:solidFill>
              </a:rPr>
              <a:t>Cognitive-behavioral</a:t>
            </a:r>
            <a:r>
              <a:rPr lang="pt-PT" sz="4000" b="1" dirty="0">
                <a:solidFill>
                  <a:srgbClr val="FFFFFF"/>
                </a:solidFill>
              </a:rPr>
              <a:t> </a:t>
            </a:r>
            <a:r>
              <a:rPr lang="pt-PT" sz="4000" b="1" dirty="0" err="1">
                <a:solidFill>
                  <a:srgbClr val="FFFFFF"/>
                </a:solidFill>
              </a:rPr>
              <a:t>therapy</a:t>
            </a:r>
            <a:r>
              <a:rPr lang="pt-PT" sz="4000" b="1" dirty="0">
                <a:solidFill>
                  <a:srgbClr val="FFFFFF"/>
                </a:solidFill>
              </a:rPr>
              <a:t> </a:t>
            </a:r>
            <a:r>
              <a:rPr lang="pt-PT" dirty="0">
                <a:solidFill>
                  <a:srgbClr val="FFFFFF"/>
                </a:solidFill>
              </a:rPr>
              <a:t>(</a:t>
            </a:r>
            <a:r>
              <a:rPr lang="pt-PT" dirty="0" err="1">
                <a:solidFill>
                  <a:srgbClr val="FFFFFF"/>
                </a:solidFill>
              </a:rPr>
              <a:t>targets</a:t>
            </a:r>
            <a:r>
              <a:rPr lang="pt-PT" dirty="0">
                <a:solidFill>
                  <a:srgbClr val="FFFFFF"/>
                </a:solidFill>
              </a:rPr>
              <a:t> </a:t>
            </a:r>
            <a:r>
              <a:rPr lang="pt-PT" dirty="0" err="1">
                <a:solidFill>
                  <a:srgbClr val="FFFFFF"/>
                </a:solidFill>
              </a:rPr>
              <a:t>maladaptive</a:t>
            </a:r>
            <a:r>
              <a:rPr lang="pt-PT" dirty="0">
                <a:solidFill>
                  <a:srgbClr val="FFFFFF"/>
                </a:solidFill>
              </a:rPr>
              <a:t> </a:t>
            </a:r>
            <a:r>
              <a:rPr lang="pt-PT" dirty="0" err="1">
                <a:solidFill>
                  <a:srgbClr val="FFFFFF"/>
                </a:solidFill>
              </a:rPr>
              <a:t>thoughts</a:t>
            </a:r>
            <a:r>
              <a:rPr lang="pt-PT" dirty="0">
                <a:solidFill>
                  <a:srgbClr val="FFFFFF"/>
                </a:solidFill>
              </a:rPr>
              <a:t>, </a:t>
            </a:r>
            <a:r>
              <a:rPr lang="pt-PT" dirty="0" err="1">
                <a:solidFill>
                  <a:srgbClr val="FFFFFF"/>
                </a:solidFill>
              </a:rPr>
              <a:t>feelings</a:t>
            </a:r>
            <a:r>
              <a:rPr lang="pt-PT" dirty="0">
                <a:solidFill>
                  <a:srgbClr val="FFFFFF"/>
                </a:solidFill>
              </a:rPr>
              <a:t> </a:t>
            </a:r>
            <a:r>
              <a:rPr lang="pt-PT" dirty="0" err="1">
                <a:solidFill>
                  <a:srgbClr val="FFFFFF"/>
                </a:solidFill>
              </a:rPr>
              <a:t>and</a:t>
            </a:r>
            <a:r>
              <a:rPr lang="pt-PT" dirty="0">
                <a:solidFill>
                  <a:srgbClr val="FFFFFF"/>
                </a:solidFill>
              </a:rPr>
              <a:t>  </a:t>
            </a:r>
            <a:r>
              <a:rPr lang="pt-PT" dirty="0" err="1">
                <a:solidFill>
                  <a:srgbClr val="FFFFFF"/>
                </a:solidFill>
              </a:rPr>
              <a:t>behaviors</a:t>
            </a:r>
            <a:r>
              <a:rPr lang="pt-PT" dirty="0">
                <a:solidFill>
                  <a:srgbClr val="FFFFFF"/>
                </a:solidFill>
              </a:rPr>
              <a:t> </a:t>
            </a:r>
            <a:r>
              <a:rPr lang="pt-PT" dirty="0" err="1">
                <a:solidFill>
                  <a:srgbClr val="FFFFFF"/>
                </a:solidFill>
              </a:rPr>
              <a:t>that</a:t>
            </a:r>
            <a:r>
              <a:rPr lang="pt-PT" dirty="0">
                <a:solidFill>
                  <a:srgbClr val="FFFFFF"/>
                </a:solidFill>
              </a:rPr>
              <a:t> </a:t>
            </a:r>
            <a:r>
              <a:rPr lang="pt-PT" dirty="0" err="1">
                <a:solidFill>
                  <a:srgbClr val="FFFFFF"/>
                </a:solidFill>
              </a:rPr>
              <a:t>contribute</a:t>
            </a:r>
            <a:r>
              <a:rPr lang="pt-PT" dirty="0">
                <a:solidFill>
                  <a:srgbClr val="FFFFFF"/>
                </a:solidFill>
              </a:rPr>
              <a:t> to </a:t>
            </a:r>
            <a:r>
              <a:rPr lang="pt-PT" dirty="0" err="1">
                <a:solidFill>
                  <a:srgbClr val="FFFFFF"/>
                </a:solidFill>
              </a:rPr>
              <a:t>symptoms</a:t>
            </a:r>
            <a:r>
              <a:rPr lang="pt-PT" dirty="0">
                <a:solidFill>
                  <a:srgbClr val="FFFFFF"/>
                </a:solidFill>
              </a:rPr>
              <a:t>) &gt; </a:t>
            </a:r>
            <a:r>
              <a:rPr lang="pt-PT" dirty="0" err="1">
                <a:solidFill>
                  <a:srgbClr val="FFFFFF"/>
                </a:solidFill>
              </a:rPr>
              <a:t>effective</a:t>
            </a:r>
            <a:r>
              <a:rPr lang="pt-PT" dirty="0">
                <a:solidFill>
                  <a:srgbClr val="FFFFFF"/>
                </a:solidFill>
              </a:rPr>
              <a:t> </a:t>
            </a:r>
          </a:p>
          <a:p>
            <a:pPr marL="514350" lvl="1" indent="-514350">
              <a:buNone/>
            </a:pPr>
            <a:r>
              <a:rPr lang="pt-PT" b="1" dirty="0">
                <a:solidFill>
                  <a:srgbClr val="FFFFFF"/>
                </a:solidFill>
              </a:rPr>
              <a:t>	</a:t>
            </a:r>
            <a:r>
              <a:rPr lang="it-IT" b="1" dirty="0">
                <a:solidFill>
                  <a:srgbClr val="FFFFFF"/>
                </a:solidFill>
              </a:rPr>
              <a:t>(e.g., </a:t>
            </a:r>
            <a:r>
              <a:rPr lang="it-IT" b="1" dirty="0" err="1">
                <a:solidFill>
                  <a:srgbClr val="FFFFFF"/>
                </a:solidFill>
              </a:rPr>
              <a:t>Adjuvant</a:t>
            </a:r>
            <a:r>
              <a:rPr lang="it-IT" b="1" dirty="0">
                <a:solidFill>
                  <a:srgbClr val="FFFFFF"/>
                </a:solidFill>
              </a:rPr>
              <a:t> </a:t>
            </a:r>
            <a:r>
              <a:rPr lang="it-IT" b="1" dirty="0" err="1">
                <a:solidFill>
                  <a:srgbClr val="FFFFFF"/>
                </a:solidFill>
              </a:rPr>
              <a:t>Psychological</a:t>
            </a:r>
            <a:r>
              <a:rPr lang="it-IT" b="1" dirty="0">
                <a:solidFill>
                  <a:srgbClr val="FFFFFF"/>
                </a:solidFill>
              </a:rPr>
              <a:t> </a:t>
            </a:r>
            <a:r>
              <a:rPr lang="it-IT" b="1" dirty="0" err="1">
                <a:solidFill>
                  <a:srgbClr val="FFFFFF"/>
                </a:solidFill>
              </a:rPr>
              <a:t>Therapy</a:t>
            </a:r>
            <a:r>
              <a:rPr lang="it-IT" b="1" dirty="0">
                <a:solidFill>
                  <a:srgbClr val="FFFFFF"/>
                </a:solidFill>
              </a:rPr>
              <a:t>, </a:t>
            </a:r>
            <a:r>
              <a:rPr lang="it-IT" i="1" dirty="0" err="1">
                <a:solidFill>
                  <a:srgbClr val="FFFFFF"/>
                </a:solidFill>
              </a:rPr>
              <a:t>Greer</a:t>
            </a:r>
            <a:r>
              <a:rPr lang="it-IT" i="1" dirty="0">
                <a:solidFill>
                  <a:srgbClr val="FFFFFF"/>
                </a:solidFill>
              </a:rPr>
              <a:t> </a:t>
            </a:r>
            <a:r>
              <a:rPr lang="it-IT" i="1" dirty="0" err="1">
                <a:solidFill>
                  <a:srgbClr val="FFFFFF"/>
                </a:solidFill>
              </a:rPr>
              <a:t>et</a:t>
            </a:r>
            <a:r>
              <a:rPr lang="it-IT" i="1" dirty="0">
                <a:solidFill>
                  <a:srgbClr val="FFFFFF"/>
                </a:solidFill>
              </a:rPr>
              <a:t> al., BMJ, 1992)</a:t>
            </a:r>
          </a:p>
          <a:p>
            <a:pPr marL="514350" indent="-514350">
              <a:buNone/>
            </a:pPr>
            <a:endParaRPr lang="pt-PT" sz="1429" dirty="0">
              <a:solidFill>
                <a:srgbClr val="FFFFFF"/>
              </a:solidFill>
            </a:endParaRPr>
          </a:p>
          <a:p>
            <a:pPr marL="514350" indent="-514350">
              <a:buNone/>
            </a:pPr>
            <a:r>
              <a:rPr lang="pt-PT" sz="4000" b="1" dirty="0">
                <a:solidFill>
                  <a:srgbClr val="FFFFFF"/>
                </a:solidFill>
              </a:rPr>
              <a:t>4.	</a:t>
            </a:r>
            <a:r>
              <a:rPr lang="pt-PT" sz="4000" b="1" dirty="0" err="1">
                <a:solidFill>
                  <a:srgbClr val="FFFFFF"/>
                </a:solidFill>
              </a:rPr>
              <a:t>Group</a:t>
            </a:r>
            <a:r>
              <a:rPr lang="pt-PT" sz="4000" b="1" dirty="0">
                <a:solidFill>
                  <a:srgbClr val="FFFFFF"/>
                </a:solidFill>
              </a:rPr>
              <a:t> </a:t>
            </a:r>
            <a:r>
              <a:rPr lang="pt-PT" sz="4000" b="1" dirty="0" err="1">
                <a:solidFill>
                  <a:srgbClr val="FFFFFF"/>
                </a:solidFill>
              </a:rPr>
              <a:t>interventions</a:t>
            </a:r>
            <a:r>
              <a:rPr lang="pt-PT" sz="4000" b="1" dirty="0">
                <a:solidFill>
                  <a:srgbClr val="FFFFFF"/>
                </a:solidFill>
              </a:rPr>
              <a:t> </a:t>
            </a:r>
            <a:r>
              <a:rPr lang="pt-PT" dirty="0">
                <a:solidFill>
                  <a:srgbClr val="FFFFFF"/>
                </a:solidFill>
              </a:rPr>
              <a:t>(</a:t>
            </a:r>
            <a:r>
              <a:rPr lang="pt-PT" dirty="0" err="1">
                <a:solidFill>
                  <a:srgbClr val="FFFFFF"/>
                </a:solidFill>
              </a:rPr>
              <a:t>by</a:t>
            </a:r>
            <a:r>
              <a:rPr lang="pt-PT" dirty="0">
                <a:solidFill>
                  <a:srgbClr val="FFFFFF"/>
                </a:solidFill>
              </a:rPr>
              <a:t> </a:t>
            </a:r>
            <a:r>
              <a:rPr lang="pt-PT" dirty="0" err="1">
                <a:solidFill>
                  <a:srgbClr val="FFFFFF"/>
                </a:solidFill>
              </a:rPr>
              <a:t>patients</a:t>
            </a:r>
            <a:r>
              <a:rPr lang="pt-PT" dirty="0">
                <a:solidFill>
                  <a:srgbClr val="FFFFFF"/>
                </a:solidFill>
              </a:rPr>
              <a:t> </a:t>
            </a:r>
            <a:r>
              <a:rPr lang="pt-PT" dirty="0" err="1">
                <a:solidFill>
                  <a:srgbClr val="FFFFFF"/>
                </a:solidFill>
              </a:rPr>
              <a:t>or</a:t>
            </a:r>
            <a:r>
              <a:rPr lang="pt-PT" dirty="0">
                <a:solidFill>
                  <a:srgbClr val="FFFFFF"/>
                </a:solidFill>
              </a:rPr>
              <a:t> </a:t>
            </a:r>
            <a:r>
              <a:rPr lang="pt-PT" dirty="0" err="1">
                <a:solidFill>
                  <a:srgbClr val="FFFFFF"/>
                </a:solidFill>
              </a:rPr>
              <a:t>professionals</a:t>
            </a:r>
            <a:r>
              <a:rPr lang="pt-PT" dirty="0">
                <a:solidFill>
                  <a:srgbClr val="FFFFFF"/>
                </a:solidFill>
              </a:rPr>
              <a:t>; </a:t>
            </a:r>
            <a:r>
              <a:rPr lang="pt-PT" dirty="0" err="1">
                <a:solidFill>
                  <a:srgbClr val="FFFFFF"/>
                </a:solidFill>
              </a:rPr>
              <a:t>targets</a:t>
            </a:r>
            <a:r>
              <a:rPr lang="pt-PT" dirty="0">
                <a:solidFill>
                  <a:srgbClr val="FFFFFF"/>
                </a:solidFill>
              </a:rPr>
              <a:t> social </a:t>
            </a:r>
            <a:r>
              <a:rPr lang="pt-PT" dirty="0" err="1">
                <a:solidFill>
                  <a:srgbClr val="FFFFFF"/>
                </a:solidFill>
              </a:rPr>
              <a:t>support</a:t>
            </a:r>
            <a:r>
              <a:rPr lang="pt-PT" dirty="0">
                <a:solidFill>
                  <a:srgbClr val="FFFFFF"/>
                </a:solidFill>
              </a:rPr>
              <a:t>, </a:t>
            </a:r>
            <a:r>
              <a:rPr lang="pt-PT" dirty="0" err="1">
                <a:solidFill>
                  <a:srgbClr val="FFFFFF"/>
                </a:solidFill>
              </a:rPr>
              <a:t>destigmatization</a:t>
            </a:r>
            <a:r>
              <a:rPr lang="pt-PT" dirty="0">
                <a:solidFill>
                  <a:srgbClr val="FFFFFF"/>
                </a:solidFill>
              </a:rPr>
              <a:t>, </a:t>
            </a:r>
            <a:r>
              <a:rPr lang="pt-PT" dirty="0" err="1">
                <a:solidFill>
                  <a:srgbClr val="FFFFFF"/>
                </a:solidFill>
              </a:rPr>
              <a:t>communication</a:t>
            </a:r>
            <a:r>
              <a:rPr lang="pt-PT" dirty="0">
                <a:solidFill>
                  <a:srgbClr val="FFFFFF"/>
                </a:solidFill>
              </a:rPr>
              <a:t>, </a:t>
            </a:r>
            <a:r>
              <a:rPr lang="pt-PT" dirty="0" err="1">
                <a:solidFill>
                  <a:srgbClr val="FFFFFF"/>
                </a:solidFill>
              </a:rPr>
              <a:t>hope</a:t>
            </a:r>
            <a:r>
              <a:rPr lang="pt-PT" dirty="0">
                <a:solidFill>
                  <a:srgbClr val="FFFFFF"/>
                </a:solidFill>
              </a:rPr>
              <a:t>, </a:t>
            </a:r>
            <a:r>
              <a:rPr lang="pt-PT" dirty="0" err="1">
                <a:solidFill>
                  <a:srgbClr val="FFFFFF"/>
                </a:solidFill>
              </a:rPr>
              <a:t>meaning</a:t>
            </a:r>
            <a:r>
              <a:rPr lang="pt-PT" dirty="0">
                <a:solidFill>
                  <a:srgbClr val="FFFFFF"/>
                </a:solidFill>
              </a:rPr>
              <a:t> </a:t>
            </a:r>
            <a:r>
              <a:rPr lang="pt-PT" dirty="0" err="1">
                <a:solidFill>
                  <a:srgbClr val="FFFFFF"/>
                </a:solidFill>
              </a:rPr>
              <a:t>in</a:t>
            </a:r>
            <a:r>
              <a:rPr lang="pt-PT" dirty="0">
                <a:solidFill>
                  <a:srgbClr val="FFFFFF"/>
                </a:solidFill>
              </a:rPr>
              <a:t> </a:t>
            </a:r>
            <a:r>
              <a:rPr lang="pt-PT" dirty="0" err="1">
                <a:solidFill>
                  <a:srgbClr val="FFFFFF"/>
                </a:solidFill>
              </a:rPr>
              <a:t>life</a:t>
            </a:r>
            <a:r>
              <a:rPr lang="pt-PT" dirty="0">
                <a:solidFill>
                  <a:srgbClr val="FFFFFF"/>
                </a:solidFill>
              </a:rPr>
              <a:t> </a:t>
            </a:r>
            <a:r>
              <a:rPr lang="pt-PT" dirty="0" err="1">
                <a:solidFill>
                  <a:srgbClr val="FFFFFF"/>
                </a:solidFill>
              </a:rPr>
              <a:t>by</a:t>
            </a:r>
            <a:r>
              <a:rPr lang="pt-PT" dirty="0">
                <a:solidFill>
                  <a:srgbClr val="FFFFFF"/>
                </a:solidFill>
              </a:rPr>
              <a:t> </a:t>
            </a:r>
            <a:r>
              <a:rPr lang="pt-PT" dirty="0" err="1">
                <a:solidFill>
                  <a:srgbClr val="FFFFFF"/>
                </a:solidFill>
              </a:rPr>
              <a:t>helping</a:t>
            </a:r>
            <a:r>
              <a:rPr lang="pt-PT" dirty="0">
                <a:solidFill>
                  <a:srgbClr val="FFFFFF"/>
                </a:solidFill>
              </a:rPr>
              <a:t> </a:t>
            </a:r>
            <a:r>
              <a:rPr lang="pt-PT" dirty="0" err="1">
                <a:solidFill>
                  <a:srgbClr val="FFFFFF"/>
                </a:solidFill>
              </a:rPr>
              <a:t>others</a:t>
            </a:r>
            <a:r>
              <a:rPr lang="pt-PT" dirty="0">
                <a:solidFill>
                  <a:srgbClr val="FFFFFF"/>
                </a:solidFill>
              </a:rPr>
              <a:t>)</a:t>
            </a:r>
          </a:p>
          <a:p>
            <a:pPr lvl="1">
              <a:buClr>
                <a:srgbClr val="CC0000"/>
              </a:buClr>
              <a:buNone/>
            </a:pPr>
            <a:r>
              <a:rPr lang="it-IT" b="1" dirty="0">
                <a:solidFill>
                  <a:srgbClr val="FFFFFF"/>
                </a:solidFill>
              </a:rPr>
              <a:t>	(e.g., </a:t>
            </a:r>
            <a:r>
              <a:rPr lang="it-IT" b="1" dirty="0" err="1">
                <a:solidFill>
                  <a:srgbClr val="FFFF00"/>
                </a:solidFill>
              </a:rPr>
              <a:t>Supportive-Expressive</a:t>
            </a:r>
            <a:r>
              <a:rPr lang="it-IT" b="1" dirty="0">
                <a:solidFill>
                  <a:srgbClr val="FFFF00"/>
                </a:solidFill>
              </a:rPr>
              <a:t> </a:t>
            </a:r>
            <a:r>
              <a:rPr lang="it-IT" b="1" dirty="0" err="1">
                <a:solidFill>
                  <a:srgbClr val="FFFF00"/>
                </a:solidFill>
              </a:rPr>
              <a:t>Therapy</a:t>
            </a:r>
            <a:r>
              <a:rPr lang="it-IT" b="1" dirty="0">
                <a:solidFill>
                  <a:srgbClr val="FFFFFF"/>
                </a:solidFill>
              </a:rPr>
              <a:t>, </a:t>
            </a:r>
            <a:r>
              <a:rPr lang="it-IT" i="1" dirty="0" err="1">
                <a:solidFill>
                  <a:srgbClr val="FFFFFF"/>
                </a:solidFill>
              </a:rPr>
              <a:t>Spiegel</a:t>
            </a:r>
            <a:r>
              <a:rPr lang="it-IT" i="1" dirty="0">
                <a:solidFill>
                  <a:srgbClr val="FFFFFF"/>
                </a:solidFill>
              </a:rPr>
              <a:t> et al., </a:t>
            </a:r>
            <a:r>
              <a:rPr lang="it-IT" i="1" dirty="0" err="1">
                <a:solidFill>
                  <a:srgbClr val="FFFFFF"/>
                </a:solidFill>
              </a:rPr>
              <a:t>Psycho-Oncology</a:t>
            </a:r>
            <a:r>
              <a:rPr lang="it-IT" i="1" dirty="0">
                <a:solidFill>
                  <a:srgbClr val="FFFFFF"/>
                </a:solidFill>
              </a:rPr>
              <a:t>, 1999; </a:t>
            </a:r>
            <a:r>
              <a:rPr lang="it-IT" i="1" dirty="0" err="1">
                <a:solidFill>
                  <a:srgbClr val="FFFFFF"/>
                </a:solidFill>
              </a:rPr>
              <a:t>Classen</a:t>
            </a:r>
            <a:r>
              <a:rPr lang="it-IT" i="1" dirty="0">
                <a:solidFill>
                  <a:srgbClr val="FFFFFF"/>
                </a:solidFill>
              </a:rPr>
              <a:t> et al., </a:t>
            </a:r>
            <a:r>
              <a:rPr lang="it-IT" i="1" dirty="0" err="1">
                <a:solidFill>
                  <a:srgbClr val="FFFFFF"/>
                </a:solidFill>
              </a:rPr>
              <a:t>Arch</a:t>
            </a:r>
            <a:r>
              <a:rPr lang="it-IT" i="1" dirty="0">
                <a:solidFill>
                  <a:srgbClr val="FFFFFF"/>
                </a:solidFill>
              </a:rPr>
              <a:t> </a:t>
            </a:r>
            <a:r>
              <a:rPr lang="it-IT" i="1" dirty="0" err="1">
                <a:solidFill>
                  <a:srgbClr val="FFFFFF"/>
                </a:solidFill>
              </a:rPr>
              <a:t>Gen</a:t>
            </a:r>
            <a:r>
              <a:rPr lang="it-IT" i="1" dirty="0">
                <a:solidFill>
                  <a:srgbClr val="FFFFFF"/>
                </a:solidFill>
              </a:rPr>
              <a:t> </a:t>
            </a:r>
            <a:r>
              <a:rPr lang="it-IT" i="1" dirty="0" err="1">
                <a:solidFill>
                  <a:srgbClr val="FFFFFF"/>
                </a:solidFill>
              </a:rPr>
              <a:t>Psychiatry</a:t>
            </a:r>
            <a:r>
              <a:rPr lang="it-IT" i="1" dirty="0">
                <a:solidFill>
                  <a:srgbClr val="FFFFFF"/>
                </a:solidFill>
              </a:rPr>
              <a:t> 2001;  </a:t>
            </a:r>
            <a:r>
              <a:rPr lang="it-IT" b="1" dirty="0">
                <a:solidFill>
                  <a:srgbClr val="FFFF00"/>
                </a:solidFill>
              </a:rPr>
              <a:t>Cognitive-</a:t>
            </a:r>
            <a:r>
              <a:rPr lang="it-IT" b="1" dirty="0" err="1">
                <a:solidFill>
                  <a:srgbClr val="FFFF00"/>
                </a:solidFill>
              </a:rPr>
              <a:t>Existential</a:t>
            </a:r>
            <a:r>
              <a:rPr lang="it-IT" b="1" dirty="0">
                <a:solidFill>
                  <a:srgbClr val="FFFF00"/>
                </a:solidFill>
              </a:rPr>
              <a:t> Group </a:t>
            </a:r>
            <a:r>
              <a:rPr lang="it-IT" b="1" dirty="0" err="1">
                <a:solidFill>
                  <a:srgbClr val="FFFF00"/>
                </a:solidFill>
              </a:rPr>
              <a:t>Therapy</a:t>
            </a:r>
            <a:r>
              <a:rPr lang="it-IT" b="1" dirty="0">
                <a:solidFill>
                  <a:srgbClr val="FFFF00"/>
                </a:solidFill>
              </a:rPr>
              <a:t> </a:t>
            </a:r>
            <a:r>
              <a:rPr lang="it-IT" i="1" dirty="0">
                <a:solidFill>
                  <a:srgbClr val="FFFFFF"/>
                </a:solidFill>
              </a:rPr>
              <a:t>(</a:t>
            </a:r>
            <a:r>
              <a:rPr lang="it-IT" i="1" dirty="0" err="1">
                <a:solidFill>
                  <a:srgbClr val="FFFFFF"/>
                </a:solidFill>
              </a:rPr>
              <a:t>Kissane</a:t>
            </a:r>
            <a:r>
              <a:rPr lang="it-IT" i="1" dirty="0">
                <a:solidFill>
                  <a:srgbClr val="FFFFFF"/>
                </a:solidFill>
              </a:rPr>
              <a:t> et al., </a:t>
            </a:r>
            <a:r>
              <a:rPr lang="it-IT" i="1" dirty="0" err="1">
                <a:solidFill>
                  <a:srgbClr val="FFFFFF"/>
                </a:solidFill>
              </a:rPr>
              <a:t>Psycho-Oncology</a:t>
            </a:r>
            <a:r>
              <a:rPr lang="it-IT" i="1" dirty="0">
                <a:solidFill>
                  <a:srgbClr val="FFFFFF"/>
                </a:solidFill>
              </a:rPr>
              <a:t>, 2003; </a:t>
            </a:r>
            <a:r>
              <a:rPr lang="en-US" b="1" dirty="0">
                <a:solidFill>
                  <a:srgbClr val="FFFF00"/>
                </a:solidFill>
              </a:rPr>
              <a:t>Meaning Centered Group Psychotherapy</a:t>
            </a:r>
            <a:r>
              <a:rPr lang="en-US" dirty="0">
                <a:solidFill>
                  <a:srgbClr val="FFFF00"/>
                </a:solidFill>
              </a:rPr>
              <a:t> </a:t>
            </a:r>
            <a:r>
              <a:rPr lang="en-US" dirty="0">
                <a:solidFill>
                  <a:srgbClr val="FFFFFF"/>
                </a:solidFill>
              </a:rPr>
              <a:t>, </a:t>
            </a:r>
            <a:r>
              <a:rPr lang="en-US" dirty="0" err="1">
                <a:solidFill>
                  <a:srgbClr val="FFFFFF"/>
                </a:solidFill>
              </a:rPr>
              <a:t>Breitbart</a:t>
            </a:r>
            <a:r>
              <a:rPr lang="en-US" dirty="0">
                <a:solidFill>
                  <a:srgbClr val="FFFFFF"/>
                </a:solidFill>
              </a:rPr>
              <a:t> et al.</a:t>
            </a:r>
            <a:r>
              <a:rPr dirty="0">
                <a:solidFill>
                  <a:srgbClr val="FFFFFF"/>
                </a:solidFill>
              </a:rPr>
              <a:t> </a:t>
            </a:r>
            <a:r>
              <a:rPr i="1" dirty="0">
                <a:solidFill>
                  <a:srgbClr val="FFFFFF"/>
                </a:solidFill>
              </a:rPr>
              <a:t>Supportive Care in Cancer</a:t>
            </a:r>
            <a:r>
              <a:rPr lang="pt-PT" i="1" dirty="0">
                <a:solidFill>
                  <a:srgbClr val="FFFFFF"/>
                </a:solidFill>
              </a:rPr>
              <a:t>,</a:t>
            </a:r>
            <a:r>
              <a:rPr dirty="0">
                <a:solidFill>
                  <a:srgbClr val="FFFFFF"/>
                </a:solidFill>
              </a:rPr>
              <a:t> 2002</a:t>
            </a:r>
            <a:r>
              <a:rPr lang="pt-PT" dirty="0">
                <a:solidFill>
                  <a:srgbClr val="FFFFFF"/>
                </a:solidFill>
              </a:rPr>
              <a:t>)</a:t>
            </a:r>
            <a:r>
              <a:rPr lang="it-IT" i="1" dirty="0">
                <a:solidFill>
                  <a:srgbClr val="FFFFFF"/>
                </a:solidFill>
              </a:rPr>
              <a:t> </a:t>
            </a:r>
          </a:p>
          <a:p>
            <a:pPr marL="514350" indent="-514350">
              <a:buNone/>
            </a:pPr>
            <a:r>
              <a:rPr lang="pt-PT" dirty="0">
                <a:solidFill>
                  <a:srgbClr val="FFFFFF"/>
                </a:solidFill>
              </a:rPr>
              <a:t> </a:t>
            </a:r>
            <a:endParaRPr lang="pt-PT" dirty="0"/>
          </a:p>
          <a:p>
            <a:pPr marL="514350" indent="-514350" algn="r">
              <a:buNone/>
            </a:pPr>
            <a:r>
              <a:rPr lang="pt-PT" sz="1400" dirty="0"/>
              <a:t>        </a:t>
            </a:r>
            <a:r>
              <a:rPr lang="pt-PT" sz="1400" dirty="0" err="1"/>
              <a:t>Edwards</a:t>
            </a:r>
            <a:r>
              <a:rPr lang="pt-PT" sz="1400" dirty="0"/>
              <a:t>, </a:t>
            </a:r>
            <a:r>
              <a:rPr lang="pt-PT" sz="1400" dirty="0" err="1"/>
              <a:t>Hulbert-Williams</a:t>
            </a:r>
            <a:r>
              <a:rPr lang="pt-PT" sz="1400" dirty="0"/>
              <a:t> &amp; </a:t>
            </a:r>
            <a:r>
              <a:rPr lang="pt-PT" sz="1400" dirty="0" err="1"/>
              <a:t>Neal</a:t>
            </a:r>
            <a:r>
              <a:rPr lang="pt-PT" sz="1400" dirty="0"/>
              <a:t>, </a:t>
            </a:r>
            <a:r>
              <a:rPr lang="pt-PT" sz="1400" dirty="0" err="1"/>
              <a:t>Psychological</a:t>
            </a:r>
            <a:r>
              <a:rPr lang="pt-PT" sz="1400" dirty="0"/>
              <a:t> </a:t>
            </a:r>
            <a:r>
              <a:rPr lang="pt-PT" sz="1400" dirty="0" err="1"/>
              <a:t>Interventions</a:t>
            </a:r>
            <a:r>
              <a:rPr lang="pt-PT" sz="1400" dirty="0"/>
              <a:t> for </a:t>
            </a:r>
            <a:r>
              <a:rPr lang="pt-PT" sz="1400" dirty="0" err="1"/>
              <a:t>women</a:t>
            </a:r>
            <a:r>
              <a:rPr lang="pt-PT" sz="1400" dirty="0"/>
              <a:t> </a:t>
            </a:r>
            <a:r>
              <a:rPr lang="pt-PT" sz="1400" dirty="0" err="1"/>
              <a:t>w</a:t>
            </a:r>
            <a:r>
              <a:rPr lang="pt-PT" sz="1400" dirty="0"/>
              <a:t>/ </a:t>
            </a:r>
            <a:r>
              <a:rPr lang="pt-PT" sz="1400" dirty="0" err="1"/>
              <a:t>mBC</a:t>
            </a:r>
            <a:r>
              <a:rPr lang="pt-PT" sz="1400" dirty="0"/>
              <a:t> (</a:t>
            </a:r>
            <a:r>
              <a:rPr lang="pt-PT" sz="1400" dirty="0" err="1"/>
              <a:t>review</a:t>
            </a:r>
            <a:r>
              <a:rPr lang="pt-PT" sz="1400" dirty="0"/>
              <a:t>), </a:t>
            </a:r>
            <a:r>
              <a:rPr lang="pt-PT" sz="1400" dirty="0" err="1"/>
              <a:t>The</a:t>
            </a:r>
            <a:r>
              <a:rPr lang="pt-PT" sz="1400" dirty="0"/>
              <a:t> </a:t>
            </a:r>
            <a:r>
              <a:rPr lang="pt-PT" sz="1400" dirty="0" err="1"/>
              <a:t>Cochrane</a:t>
            </a:r>
            <a:r>
              <a:rPr lang="pt-PT" sz="1400" dirty="0"/>
              <a:t> </a:t>
            </a:r>
            <a:r>
              <a:rPr lang="pt-PT" sz="1400" dirty="0" err="1"/>
              <a:t>Collaboration</a:t>
            </a:r>
            <a:r>
              <a:rPr lang="pt-PT" sz="1400" dirty="0"/>
              <a:t>, 2008</a:t>
            </a:r>
          </a:p>
        </p:txBody>
      </p:sp>
      <p:sp>
        <p:nvSpPr>
          <p:cNvPr id="4" name="Line 4"/>
          <p:cNvSpPr>
            <a:spLocks noChangeShapeType="1"/>
          </p:cNvSpPr>
          <p:nvPr/>
        </p:nvSpPr>
        <p:spPr bwMode="auto">
          <a:xfrm>
            <a:off x="457200" y="1371600"/>
            <a:ext cx="8226425" cy="0"/>
          </a:xfrm>
          <a:prstGeom prst="line">
            <a:avLst/>
          </a:prstGeom>
          <a:noFill/>
          <a:ln w="50800">
            <a:solidFill>
              <a:srgbClr val="CC0000"/>
            </a:solidFill>
            <a:round/>
            <a:headEnd/>
            <a:tailEnd/>
          </a:ln>
          <a:effectLst/>
        </p:spPr>
        <p:txBody>
          <a:bodyPr wrap="none" anchor="ctr">
            <a:prstTxWarp prst="textNoShape">
              <a:avLst/>
            </a:prstTxWarp>
          </a:bodyPr>
          <a:lstStyle/>
          <a:p>
            <a:endParaRPr lang="pt-PT"/>
          </a:p>
        </p:txBody>
      </p:sp>
    </p:spTree>
    <p:extLst>
      <p:ext uri="{BB962C8B-B14F-4D97-AF65-F5344CB8AC3E}">
        <p14:creationId xmlns:p14="http://schemas.microsoft.com/office/powerpoint/2010/main" val="24631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pt-PT">
              <a:ea typeface="ＭＳ Ｐゴシック" pitchFamily="-84" charset="-128"/>
              <a:cs typeface="ＭＳ Ｐゴシック" pitchFamily="-84" charset="-128"/>
            </a:endParaRPr>
          </a:p>
        </p:txBody>
      </p:sp>
      <p:sp>
        <p:nvSpPr>
          <p:cNvPr id="35843" name="Content Placeholder 2"/>
          <p:cNvSpPr>
            <a:spLocks noGrp="1"/>
          </p:cNvSpPr>
          <p:nvPr>
            <p:ph idx="1"/>
          </p:nvPr>
        </p:nvSpPr>
        <p:spPr/>
        <p:txBody>
          <a:bodyPr/>
          <a:lstStyle/>
          <a:p>
            <a:endParaRPr lang="pt-PT">
              <a:ea typeface="ＭＳ Ｐゴシック" pitchFamily="-84" charset="-128"/>
              <a:cs typeface="ＭＳ Ｐゴシック" pitchFamily="-84" charset="-128"/>
            </a:endParaRPr>
          </a:p>
        </p:txBody>
      </p:sp>
      <p:pic>
        <p:nvPicPr>
          <p:cNvPr id="35844" name="Picture 4"/>
          <p:cNvPicPr>
            <a:picLocks noChangeAspect="1"/>
          </p:cNvPicPr>
          <p:nvPr/>
        </p:nvPicPr>
        <p:blipFill>
          <a:blip r:embed="rId2"/>
          <a:srcRect/>
          <a:stretch>
            <a:fillRect/>
          </a:stretch>
        </p:blipFill>
        <p:spPr bwMode="auto">
          <a:xfrm>
            <a:off x="127000" y="76200"/>
            <a:ext cx="8909050" cy="6642100"/>
          </a:xfrm>
          <a:prstGeom prst="rect">
            <a:avLst/>
          </a:prstGeom>
          <a:noFill/>
          <a:ln w="9525">
            <a:noFill/>
            <a:miter lim="800000"/>
            <a:headEnd/>
            <a:tailEnd/>
          </a:ln>
        </p:spPr>
      </p:pic>
      <p:sp>
        <p:nvSpPr>
          <p:cNvPr id="35845" name="Rectangle 5"/>
          <p:cNvSpPr>
            <a:spLocks noChangeArrowheads="1"/>
          </p:cNvSpPr>
          <p:nvPr/>
        </p:nvSpPr>
        <p:spPr bwMode="auto">
          <a:xfrm>
            <a:off x="1371600" y="6537523"/>
            <a:ext cx="7543800" cy="307777"/>
          </a:xfrm>
          <a:prstGeom prst="rect">
            <a:avLst/>
          </a:prstGeom>
          <a:noFill/>
          <a:ln w="9525">
            <a:noFill/>
            <a:miter lim="800000"/>
            <a:headEnd/>
            <a:tailEnd/>
          </a:ln>
        </p:spPr>
        <p:txBody>
          <a:bodyPr>
            <a:prstTxWarp prst="textNoShape">
              <a:avLst/>
            </a:prstTxWarp>
            <a:spAutoFit/>
          </a:bodyPr>
          <a:lstStyle/>
          <a:p>
            <a:pPr algn="r"/>
            <a:r>
              <a:rPr lang="pt-PT" sz="1100" b="1" dirty="0" err="1"/>
              <a:t>Traeger</a:t>
            </a:r>
            <a:r>
              <a:rPr lang="pt-PT" sz="1100" b="1" dirty="0"/>
              <a:t> </a:t>
            </a:r>
            <a:r>
              <a:rPr lang="pt-PT" sz="1100" b="1" i="1" dirty="0" err="1"/>
              <a:t>et</a:t>
            </a:r>
            <a:r>
              <a:rPr lang="pt-PT" sz="1100" b="1" i="1" dirty="0"/>
              <a:t> </a:t>
            </a:r>
            <a:r>
              <a:rPr lang="pt-PT" sz="1100" b="1" i="1" dirty="0" err="1"/>
              <a:t>al</a:t>
            </a:r>
            <a:r>
              <a:rPr lang="pt-PT" sz="1100" b="1" i="1" dirty="0" err="1">
                <a:solidFill>
                  <a:srgbClr val="FF0000"/>
                </a:solidFill>
              </a:rPr>
              <a:t>.</a:t>
            </a:r>
            <a:r>
              <a:rPr lang="pt-PT" sz="1100" b="1" dirty="0">
                <a:solidFill>
                  <a:srgbClr val="FF0000"/>
                </a:solidFill>
              </a:rPr>
              <a:t> </a:t>
            </a:r>
            <a:r>
              <a:rPr lang="pt-PT" sz="1100" b="1" dirty="0" err="1">
                <a:solidFill>
                  <a:srgbClr val="FF0000"/>
                </a:solidFill>
              </a:rPr>
              <a:t>Evidence-based</a:t>
            </a:r>
            <a:r>
              <a:rPr lang="pt-PT" sz="1100" b="1" dirty="0">
                <a:solidFill>
                  <a:srgbClr val="FF0000"/>
                </a:solidFill>
              </a:rPr>
              <a:t> </a:t>
            </a:r>
            <a:r>
              <a:rPr lang="pt-PT" sz="1100" b="1" dirty="0" err="1">
                <a:solidFill>
                  <a:srgbClr val="FF0000"/>
                </a:solidFill>
              </a:rPr>
              <a:t>Treatment</a:t>
            </a:r>
            <a:r>
              <a:rPr lang="pt-PT" sz="1100" b="1" dirty="0">
                <a:solidFill>
                  <a:srgbClr val="FF0000"/>
                </a:solidFill>
              </a:rPr>
              <a:t> </a:t>
            </a:r>
            <a:r>
              <a:rPr lang="pt-PT" sz="1100" b="1" dirty="0" err="1">
                <a:solidFill>
                  <a:srgbClr val="FF0000"/>
                </a:solidFill>
              </a:rPr>
              <a:t>of</a:t>
            </a:r>
            <a:r>
              <a:rPr lang="pt-PT" sz="1100" b="1" dirty="0">
                <a:solidFill>
                  <a:srgbClr val="FF0000"/>
                </a:solidFill>
              </a:rPr>
              <a:t> </a:t>
            </a:r>
            <a:r>
              <a:rPr lang="pt-PT" sz="1400" b="1" u="sng" dirty="0">
                <a:solidFill>
                  <a:srgbClr val="FF0000"/>
                </a:solidFill>
              </a:rPr>
              <a:t>ANXIETY </a:t>
            </a:r>
            <a:r>
              <a:rPr lang="pt-PT" sz="1100" b="1" dirty="0" err="1">
                <a:solidFill>
                  <a:srgbClr val="FF0000"/>
                </a:solidFill>
              </a:rPr>
              <a:t>in</a:t>
            </a:r>
            <a:r>
              <a:rPr lang="pt-PT" sz="1100" b="1" dirty="0">
                <a:solidFill>
                  <a:srgbClr val="FF0000"/>
                </a:solidFill>
              </a:rPr>
              <a:t> </a:t>
            </a:r>
            <a:r>
              <a:rPr lang="pt-PT" sz="1100" b="1" dirty="0" err="1">
                <a:solidFill>
                  <a:srgbClr val="FF0000"/>
                </a:solidFill>
              </a:rPr>
              <a:t>Patients</a:t>
            </a:r>
            <a:r>
              <a:rPr lang="pt-PT" sz="1100" b="1" dirty="0">
                <a:solidFill>
                  <a:srgbClr val="FF0000"/>
                </a:solidFill>
              </a:rPr>
              <a:t> </a:t>
            </a:r>
            <a:r>
              <a:rPr lang="pt-PT" sz="1100" b="1" dirty="0" err="1">
                <a:solidFill>
                  <a:srgbClr val="FF0000"/>
                </a:solidFill>
              </a:rPr>
              <a:t>with</a:t>
            </a:r>
            <a:r>
              <a:rPr lang="pt-PT" sz="1100" b="1" dirty="0">
                <a:solidFill>
                  <a:srgbClr val="FF0000"/>
                </a:solidFill>
              </a:rPr>
              <a:t> </a:t>
            </a:r>
            <a:r>
              <a:rPr lang="pt-PT" sz="1100" b="1" dirty="0" err="1">
                <a:solidFill>
                  <a:srgbClr val="FF0000"/>
                </a:solidFill>
              </a:rPr>
              <a:t>Cancer</a:t>
            </a:r>
            <a:r>
              <a:rPr lang="pt-PT" sz="1100" b="1" dirty="0">
                <a:solidFill>
                  <a:srgbClr val="FF0000"/>
                </a:solidFill>
              </a:rPr>
              <a:t>. </a:t>
            </a:r>
            <a:r>
              <a:rPr lang="pt-PT" sz="1100" b="1" i="1" dirty="0">
                <a:solidFill>
                  <a:srgbClr val="FF0000"/>
                </a:solidFill>
              </a:rPr>
              <a:t>JCO </a:t>
            </a:r>
            <a:r>
              <a:rPr lang="pt-PT" sz="1100" b="1" dirty="0">
                <a:solidFill>
                  <a:srgbClr val="FF0000"/>
                </a:solidFill>
              </a:rPr>
              <a:t>2012</a:t>
            </a:r>
            <a:r>
              <a:rPr lang="pt-PT" sz="1100" b="1" dirty="0"/>
              <a:t>, 30: 1197-1205. </a:t>
            </a:r>
          </a:p>
        </p:txBody>
      </p:sp>
      <p:sp>
        <p:nvSpPr>
          <p:cNvPr id="6" name="Seta para a direita 5"/>
          <p:cNvSpPr>
            <a:spLocks noChangeArrowheads="1"/>
          </p:cNvSpPr>
          <p:nvPr/>
        </p:nvSpPr>
        <p:spPr bwMode="auto">
          <a:xfrm>
            <a:off x="-228600" y="685800"/>
            <a:ext cx="457200" cy="152400"/>
          </a:xfrm>
          <a:prstGeom prst="rightArrow">
            <a:avLst>
              <a:gd name="adj1" fmla="val 50000"/>
              <a:gd name="adj2" fmla="val 50000"/>
            </a:avLst>
          </a:prstGeom>
          <a:solidFill>
            <a:srgbClr val="FF0000"/>
          </a:solidFill>
          <a:ln w="9525">
            <a:solidFill>
              <a:srgbClr val="B6DCDF"/>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pt-PT">
              <a:solidFill>
                <a:srgbClr val="FFFFFF"/>
              </a:solidFill>
              <a:latin typeface="Arial" pitchFamily="-112" charset="0"/>
              <a:ea typeface="ＭＳ Ｐゴシック" pitchFamily="-112" charset="-128"/>
              <a:cs typeface="ＭＳ Ｐゴシック" pitchFamily="-112" charset="-128"/>
            </a:endParaRPr>
          </a:p>
        </p:txBody>
      </p:sp>
      <p:sp>
        <p:nvSpPr>
          <p:cNvPr id="7" name="Seta para a direita 6"/>
          <p:cNvSpPr>
            <a:spLocks noChangeArrowheads="1"/>
          </p:cNvSpPr>
          <p:nvPr/>
        </p:nvSpPr>
        <p:spPr bwMode="auto">
          <a:xfrm>
            <a:off x="-228600" y="2400300"/>
            <a:ext cx="457200" cy="152400"/>
          </a:xfrm>
          <a:prstGeom prst="rightArrow">
            <a:avLst>
              <a:gd name="adj1" fmla="val 50000"/>
              <a:gd name="adj2" fmla="val 50000"/>
            </a:avLst>
          </a:prstGeom>
          <a:solidFill>
            <a:srgbClr val="FF0000"/>
          </a:solidFill>
          <a:ln w="9525">
            <a:solidFill>
              <a:srgbClr val="B6DCDF"/>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pt-PT">
              <a:solidFill>
                <a:srgbClr val="FFFFFF"/>
              </a:solidFill>
              <a:latin typeface="Arial" pitchFamily="-112" charset="0"/>
              <a:ea typeface="ＭＳ Ｐゴシック" pitchFamily="-112" charset="-128"/>
              <a:cs typeface="ＭＳ Ｐゴシック" pitchFamily="-112" charset="-128"/>
            </a:endParaRPr>
          </a:p>
        </p:txBody>
      </p:sp>
      <p:sp>
        <p:nvSpPr>
          <p:cNvPr id="8" name="Seta para a direita 7"/>
          <p:cNvSpPr>
            <a:spLocks noChangeArrowheads="1"/>
          </p:cNvSpPr>
          <p:nvPr/>
        </p:nvSpPr>
        <p:spPr bwMode="auto">
          <a:xfrm flipV="1">
            <a:off x="-228600" y="4419600"/>
            <a:ext cx="457200" cy="127000"/>
          </a:xfrm>
          <a:prstGeom prst="rightArrow">
            <a:avLst>
              <a:gd name="adj1" fmla="val 50000"/>
              <a:gd name="adj2" fmla="val 50000"/>
            </a:avLst>
          </a:prstGeom>
          <a:solidFill>
            <a:srgbClr val="FF0000"/>
          </a:solidFill>
          <a:ln w="9525">
            <a:solidFill>
              <a:srgbClr val="B6DCDF"/>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pt-PT">
              <a:solidFill>
                <a:srgbClr val="FFFFFF"/>
              </a:solidFill>
              <a:latin typeface="Arial" pitchFamily="-112" charset="0"/>
              <a:ea typeface="ＭＳ Ｐゴシック" pitchFamily="-112" charset="-128"/>
              <a:cs typeface="ＭＳ Ｐゴシック" pitchFamily="-112" charset="-128"/>
            </a:endParaRPr>
          </a:p>
        </p:txBody>
      </p:sp>
      <p:sp>
        <p:nvSpPr>
          <p:cNvPr id="9" name="Seta para a direita 8"/>
          <p:cNvSpPr>
            <a:spLocks noChangeArrowheads="1"/>
          </p:cNvSpPr>
          <p:nvPr/>
        </p:nvSpPr>
        <p:spPr bwMode="auto">
          <a:xfrm>
            <a:off x="-228600" y="5143500"/>
            <a:ext cx="457200" cy="152400"/>
          </a:xfrm>
          <a:prstGeom prst="rightArrow">
            <a:avLst>
              <a:gd name="adj1" fmla="val 50000"/>
              <a:gd name="adj2" fmla="val 50000"/>
            </a:avLst>
          </a:prstGeom>
          <a:solidFill>
            <a:srgbClr val="FF0000"/>
          </a:solidFill>
          <a:ln w="9525">
            <a:solidFill>
              <a:srgbClr val="B6DCDF"/>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pt-PT">
              <a:solidFill>
                <a:srgbClr val="FFFFFF"/>
              </a:solidFill>
              <a:latin typeface="Arial" pitchFamily="-112" charset="0"/>
              <a:ea typeface="ＭＳ Ｐゴシック" pitchFamily="-112" charset="-128"/>
              <a:cs typeface="ＭＳ Ｐゴシック" pitchFamily="-112" charset="-128"/>
            </a:endParaRPr>
          </a:p>
        </p:txBody>
      </p:sp>
      <p:sp>
        <p:nvSpPr>
          <p:cNvPr id="10" name="Rounded Rectangle 9"/>
          <p:cNvSpPr/>
          <p:nvPr/>
        </p:nvSpPr>
        <p:spPr>
          <a:xfrm>
            <a:off x="228600" y="4419600"/>
            <a:ext cx="1981200" cy="2286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PT"/>
          </a:p>
        </p:txBody>
      </p:sp>
      <p:sp>
        <p:nvSpPr>
          <p:cNvPr id="11" name="Rounded Rectangle 10"/>
          <p:cNvSpPr/>
          <p:nvPr/>
        </p:nvSpPr>
        <p:spPr>
          <a:xfrm>
            <a:off x="228600" y="2400300"/>
            <a:ext cx="1905000" cy="2286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PT"/>
          </a:p>
        </p:txBody>
      </p:sp>
      <p:sp>
        <p:nvSpPr>
          <p:cNvPr id="12" name="Rounded Rectangle 11"/>
          <p:cNvSpPr/>
          <p:nvPr/>
        </p:nvSpPr>
        <p:spPr>
          <a:xfrm>
            <a:off x="228600" y="5143500"/>
            <a:ext cx="1524000" cy="1524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PT"/>
          </a:p>
        </p:txBody>
      </p:sp>
      <p:sp>
        <p:nvSpPr>
          <p:cNvPr id="13" name="Rounded Rectangle 12"/>
          <p:cNvSpPr/>
          <p:nvPr/>
        </p:nvSpPr>
        <p:spPr>
          <a:xfrm>
            <a:off x="304800" y="609600"/>
            <a:ext cx="2743200" cy="2286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PT"/>
          </a:p>
        </p:txBody>
      </p:sp>
      <p:sp>
        <p:nvSpPr>
          <p:cNvPr id="15" name="Oval 14"/>
          <p:cNvSpPr/>
          <p:nvPr/>
        </p:nvSpPr>
        <p:spPr>
          <a:xfrm>
            <a:off x="7889948" y="94668"/>
            <a:ext cx="707048" cy="359940"/>
          </a:xfrm>
          <a:prstGeom prst="ellipse">
            <a:avLst/>
          </a:prstGeom>
          <a:noFill/>
          <a:ln w="38100">
            <a:solidFill>
              <a:srgbClr val="972E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1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pt-PT">
              <a:ea typeface="ＭＳ Ｐゴシック" pitchFamily="-84" charset="-128"/>
              <a:cs typeface="ＭＳ Ｐゴシック" pitchFamily="-84" charset="-128"/>
            </a:endParaRPr>
          </a:p>
        </p:txBody>
      </p:sp>
      <p:sp>
        <p:nvSpPr>
          <p:cNvPr id="34819" name="Content Placeholder 2"/>
          <p:cNvSpPr>
            <a:spLocks noGrp="1"/>
          </p:cNvSpPr>
          <p:nvPr>
            <p:ph idx="1"/>
          </p:nvPr>
        </p:nvSpPr>
        <p:spPr/>
        <p:txBody>
          <a:bodyPr/>
          <a:lstStyle/>
          <a:p>
            <a:endParaRPr lang="pt-PT">
              <a:ea typeface="ＭＳ Ｐゴシック" pitchFamily="-84" charset="-128"/>
              <a:cs typeface="ＭＳ Ｐゴシック" pitchFamily="-84" charset="-128"/>
            </a:endParaRPr>
          </a:p>
        </p:txBody>
      </p:sp>
      <p:pic>
        <p:nvPicPr>
          <p:cNvPr id="34820" name="Picture 3"/>
          <p:cNvPicPr>
            <a:picLocks noChangeAspect="1"/>
          </p:cNvPicPr>
          <p:nvPr/>
        </p:nvPicPr>
        <p:blipFill>
          <a:blip r:embed="rId2"/>
          <a:srcRect/>
          <a:stretch>
            <a:fillRect/>
          </a:stretch>
        </p:blipFill>
        <p:spPr bwMode="auto">
          <a:xfrm>
            <a:off x="0" y="0"/>
            <a:ext cx="9163050" cy="6654800"/>
          </a:xfrm>
          <a:prstGeom prst="rect">
            <a:avLst/>
          </a:prstGeom>
          <a:noFill/>
          <a:ln w="9525">
            <a:noFill/>
            <a:miter lim="800000"/>
            <a:headEnd/>
            <a:tailEnd/>
          </a:ln>
        </p:spPr>
      </p:pic>
      <p:sp>
        <p:nvSpPr>
          <p:cNvPr id="34821" name="TextBox 5"/>
          <p:cNvSpPr txBox="1">
            <a:spLocks noChangeArrowheads="1"/>
          </p:cNvSpPr>
          <p:nvPr/>
        </p:nvSpPr>
        <p:spPr bwMode="auto">
          <a:xfrm>
            <a:off x="0" y="6488113"/>
            <a:ext cx="8915400" cy="307777"/>
          </a:xfrm>
          <a:prstGeom prst="rect">
            <a:avLst/>
          </a:prstGeom>
          <a:noFill/>
          <a:ln w="9525">
            <a:noFill/>
            <a:miter lim="800000"/>
            <a:headEnd/>
            <a:tailEnd/>
          </a:ln>
        </p:spPr>
        <p:txBody>
          <a:bodyPr>
            <a:prstTxWarp prst="textNoShape">
              <a:avLst/>
            </a:prstTxWarp>
            <a:spAutoFit/>
          </a:bodyPr>
          <a:lstStyle/>
          <a:p>
            <a:pPr algn="r"/>
            <a:r>
              <a:rPr lang="pt-PT" sz="1100" b="1" dirty="0"/>
              <a:t>Li, Fitzgerald &amp; Rodin. </a:t>
            </a:r>
            <a:r>
              <a:rPr lang="pt-PT" sz="1100" b="1" dirty="0" err="1">
                <a:solidFill>
                  <a:srgbClr val="FF0000"/>
                </a:solidFill>
              </a:rPr>
              <a:t>Evidence-based</a:t>
            </a:r>
            <a:r>
              <a:rPr lang="pt-PT" sz="1100" b="1" dirty="0">
                <a:solidFill>
                  <a:srgbClr val="FF0000"/>
                </a:solidFill>
              </a:rPr>
              <a:t> </a:t>
            </a:r>
            <a:r>
              <a:rPr lang="pt-PT" sz="1100" b="1" dirty="0" err="1">
                <a:solidFill>
                  <a:srgbClr val="FF0000"/>
                </a:solidFill>
              </a:rPr>
              <a:t>Treatment</a:t>
            </a:r>
            <a:r>
              <a:rPr lang="pt-PT" sz="1100" b="1" dirty="0">
                <a:solidFill>
                  <a:srgbClr val="FF0000"/>
                </a:solidFill>
              </a:rPr>
              <a:t> </a:t>
            </a:r>
            <a:r>
              <a:rPr lang="pt-PT" sz="1100" b="1" dirty="0" err="1">
                <a:solidFill>
                  <a:srgbClr val="FF0000"/>
                </a:solidFill>
              </a:rPr>
              <a:t>of</a:t>
            </a:r>
            <a:r>
              <a:rPr lang="pt-PT" sz="1100" b="1" dirty="0">
                <a:solidFill>
                  <a:srgbClr val="FF0000"/>
                </a:solidFill>
              </a:rPr>
              <a:t> </a:t>
            </a:r>
            <a:r>
              <a:rPr lang="pt-PT" sz="1400" b="1" u="sng" dirty="0">
                <a:solidFill>
                  <a:srgbClr val="FF0000"/>
                </a:solidFill>
              </a:rPr>
              <a:t>DEPRESSION</a:t>
            </a:r>
            <a:r>
              <a:rPr lang="pt-PT" sz="1100" b="1" dirty="0">
                <a:solidFill>
                  <a:srgbClr val="FF0000"/>
                </a:solidFill>
              </a:rPr>
              <a:t> </a:t>
            </a:r>
            <a:r>
              <a:rPr lang="pt-PT" sz="1100" b="1" dirty="0" err="1">
                <a:solidFill>
                  <a:srgbClr val="FF0000"/>
                </a:solidFill>
              </a:rPr>
              <a:t>in</a:t>
            </a:r>
            <a:r>
              <a:rPr lang="pt-PT" sz="1100" b="1" dirty="0">
                <a:solidFill>
                  <a:srgbClr val="FF0000"/>
                </a:solidFill>
              </a:rPr>
              <a:t> </a:t>
            </a:r>
            <a:r>
              <a:rPr lang="pt-PT" sz="1100" b="1" dirty="0" err="1">
                <a:solidFill>
                  <a:srgbClr val="FF0000"/>
                </a:solidFill>
              </a:rPr>
              <a:t>Cancer</a:t>
            </a:r>
            <a:r>
              <a:rPr lang="pt-PT" sz="1100" b="1" dirty="0">
                <a:solidFill>
                  <a:srgbClr val="FF0000"/>
                </a:solidFill>
              </a:rPr>
              <a:t> </a:t>
            </a:r>
            <a:r>
              <a:rPr lang="pt-PT" sz="1100" b="1" dirty="0" err="1">
                <a:solidFill>
                  <a:srgbClr val="FF0000"/>
                </a:solidFill>
              </a:rPr>
              <a:t>Patients</a:t>
            </a:r>
            <a:r>
              <a:rPr lang="pt-PT" sz="1100" b="1" dirty="0">
                <a:solidFill>
                  <a:srgbClr val="FF0000"/>
                </a:solidFill>
              </a:rPr>
              <a:t>. </a:t>
            </a:r>
            <a:r>
              <a:rPr lang="pt-PT" sz="1100" b="1" i="1" dirty="0">
                <a:solidFill>
                  <a:srgbClr val="FF0000"/>
                </a:solidFill>
              </a:rPr>
              <a:t>JCO </a:t>
            </a:r>
            <a:r>
              <a:rPr lang="pt-PT" sz="1100" b="1" dirty="0">
                <a:solidFill>
                  <a:srgbClr val="FF0000"/>
                </a:solidFill>
              </a:rPr>
              <a:t>2012</a:t>
            </a:r>
            <a:r>
              <a:rPr lang="pt-PT" sz="1100" b="1" dirty="0"/>
              <a:t>, 30: 1187-96. </a:t>
            </a:r>
          </a:p>
        </p:txBody>
      </p:sp>
      <p:sp>
        <p:nvSpPr>
          <p:cNvPr id="6" name="Seta para a direita 5"/>
          <p:cNvSpPr>
            <a:spLocks noChangeArrowheads="1"/>
          </p:cNvSpPr>
          <p:nvPr/>
        </p:nvSpPr>
        <p:spPr bwMode="auto">
          <a:xfrm>
            <a:off x="-266700" y="609600"/>
            <a:ext cx="647700" cy="152400"/>
          </a:xfrm>
          <a:prstGeom prst="rightArrow">
            <a:avLst>
              <a:gd name="adj1" fmla="val 50000"/>
              <a:gd name="adj2" fmla="val 49997"/>
            </a:avLst>
          </a:prstGeom>
          <a:solidFill>
            <a:srgbClr val="FF0000"/>
          </a:solidFill>
          <a:ln w="9525">
            <a:solidFill>
              <a:srgbClr val="B6DCDF"/>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pt-PT">
              <a:solidFill>
                <a:srgbClr val="FFFFFF"/>
              </a:solidFill>
              <a:latin typeface="Arial" pitchFamily="-112" charset="0"/>
              <a:ea typeface="ＭＳ Ｐゴシック" pitchFamily="-112" charset="-128"/>
              <a:cs typeface="ＭＳ Ｐゴシック" pitchFamily="-112" charset="-128"/>
            </a:endParaRPr>
          </a:p>
        </p:txBody>
      </p:sp>
      <p:sp>
        <p:nvSpPr>
          <p:cNvPr id="7" name="Seta para a direita 6"/>
          <p:cNvSpPr>
            <a:spLocks noChangeArrowheads="1"/>
          </p:cNvSpPr>
          <p:nvPr/>
        </p:nvSpPr>
        <p:spPr bwMode="auto">
          <a:xfrm>
            <a:off x="-495300" y="2667000"/>
            <a:ext cx="533400" cy="152400"/>
          </a:xfrm>
          <a:prstGeom prst="rightArrow">
            <a:avLst>
              <a:gd name="adj1" fmla="val 50000"/>
              <a:gd name="adj2" fmla="val 50005"/>
            </a:avLst>
          </a:prstGeom>
          <a:solidFill>
            <a:srgbClr val="FF0000"/>
          </a:solidFill>
          <a:ln w="9525">
            <a:solidFill>
              <a:srgbClr val="B6DCDF"/>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pt-PT">
              <a:solidFill>
                <a:srgbClr val="FFFFFF"/>
              </a:solidFill>
              <a:latin typeface="Arial" pitchFamily="-112" charset="0"/>
              <a:ea typeface="ＭＳ Ｐゴシック" pitchFamily="-112" charset="-128"/>
              <a:cs typeface="ＭＳ Ｐゴシック" pitchFamily="-112" charset="-128"/>
            </a:endParaRPr>
          </a:p>
        </p:txBody>
      </p:sp>
      <p:sp>
        <p:nvSpPr>
          <p:cNvPr id="8" name="Seta para a direita 7"/>
          <p:cNvSpPr>
            <a:spLocks noChangeArrowheads="1"/>
          </p:cNvSpPr>
          <p:nvPr/>
        </p:nvSpPr>
        <p:spPr bwMode="auto">
          <a:xfrm>
            <a:off x="-508000" y="3505200"/>
            <a:ext cx="533400" cy="152400"/>
          </a:xfrm>
          <a:prstGeom prst="rightArrow">
            <a:avLst>
              <a:gd name="adj1" fmla="val 50000"/>
              <a:gd name="adj2" fmla="val 50005"/>
            </a:avLst>
          </a:prstGeom>
          <a:solidFill>
            <a:srgbClr val="FF0000"/>
          </a:solidFill>
          <a:ln w="9525">
            <a:solidFill>
              <a:srgbClr val="B6DCDF"/>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pt-PT">
              <a:solidFill>
                <a:srgbClr val="FFFFFF"/>
              </a:solidFill>
              <a:latin typeface="Arial" pitchFamily="-112" charset="0"/>
              <a:ea typeface="ＭＳ Ｐゴシック" pitchFamily="-112" charset="-128"/>
              <a:cs typeface="ＭＳ Ｐゴシック" pitchFamily="-112" charset="-128"/>
            </a:endParaRPr>
          </a:p>
        </p:txBody>
      </p:sp>
      <p:sp>
        <p:nvSpPr>
          <p:cNvPr id="9" name="Seta para a direita 8"/>
          <p:cNvSpPr>
            <a:spLocks noChangeArrowheads="1"/>
          </p:cNvSpPr>
          <p:nvPr/>
        </p:nvSpPr>
        <p:spPr bwMode="auto">
          <a:xfrm flipV="1">
            <a:off x="-508000" y="4800600"/>
            <a:ext cx="609600" cy="152400"/>
          </a:xfrm>
          <a:prstGeom prst="rightArrow">
            <a:avLst>
              <a:gd name="adj1" fmla="val 50000"/>
              <a:gd name="adj2" fmla="val 50000"/>
            </a:avLst>
          </a:prstGeom>
          <a:solidFill>
            <a:srgbClr val="FF0000"/>
          </a:solidFill>
          <a:ln w="9525">
            <a:solidFill>
              <a:srgbClr val="B6DCDF"/>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pt-PT">
              <a:solidFill>
                <a:srgbClr val="FFFFFF"/>
              </a:solidFill>
              <a:latin typeface="Arial" pitchFamily="-112" charset="0"/>
              <a:ea typeface="ＭＳ Ｐゴシック" pitchFamily="-112" charset="-128"/>
              <a:cs typeface="ＭＳ Ｐゴシック" pitchFamily="-112" charset="-128"/>
            </a:endParaRPr>
          </a:p>
        </p:txBody>
      </p:sp>
      <p:sp>
        <p:nvSpPr>
          <p:cNvPr id="10" name="Rounded Rectangle 9"/>
          <p:cNvSpPr/>
          <p:nvPr/>
        </p:nvSpPr>
        <p:spPr>
          <a:xfrm>
            <a:off x="304800" y="533400"/>
            <a:ext cx="1600200" cy="2286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PT"/>
          </a:p>
        </p:txBody>
      </p:sp>
      <p:sp>
        <p:nvSpPr>
          <p:cNvPr id="11" name="Rounded Rectangle 10"/>
          <p:cNvSpPr/>
          <p:nvPr/>
        </p:nvSpPr>
        <p:spPr>
          <a:xfrm>
            <a:off x="127000" y="2667000"/>
            <a:ext cx="1701800" cy="2286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PT"/>
          </a:p>
        </p:txBody>
      </p:sp>
      <p:sp>
        <p:nvSpPr>
          <p:cNvPr id="12" name="Rounded Rectangle 11"/>
          <p:cNvSpPr/>
          <p:nvPr/>
        </p:nvSpPr>
        <p:spPr>
          <a:xfrm>
            <a:off x="127000" y="3581400"/>
            <a:ext cx="1828800" cy="1524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PT"/>
          </a:p>
        </p:txBody>
      </p:sp>
      <p:sp>
        <p:nvSpPr>
          <p:cNvPr id="13" name="Rounded Rectangle 12"/>
          <p:cNvSpPr/>
          <p:nvPr/>
        </p:nvSpPr>
        <p:spPr>
          <a:xfrm>
            <a:off x="80963" y="4876800"/>
            <a:ext cx="1828800" cy="1524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PT"/>
          </a:p>
        </p:txBody>
      </p:sp>
      <p:sp>
        <p:nvSpPr>
          <p:cNvPr id="14" name="Oval 13"/>
          <p:cNvSpPr/>
          <p:nvPr/>
        </p:nvSpPr>
        <p:spPr>
          <a:xfrm>
            <a:off x="6376105" y="94668"/>
            <a:ext cx="707048" cy="359940"/>
          </a:xfrm>
          <a:prstGeom prst="ellipse">
            <a:avLst/>
          </a:prstGeom>
          <a:noFill/>
          <a:ln w="38100">
            <a:solidFill>
              <a:srgbClr val="972E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0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600" y="139700"/>
            <a:ext cx="8877300" cy="3213100"/>
          </a:xfrm>
          <a:prstGeom prst="rect">
            <a:avLst/>
          </a:prstGeom>
        </p:spPr>
      </p:pic>
      <p:pic>
        <p:nvPicPr>
          <p:cNvPr id="4" name="Picture 3"/>
          <p:cNvPicPr>
            <a:picLocks noChangeAspect="1"/>
          </p:cNvPicPr>
          <p:nvPr/>
        </p:nvPicPr>
        <p:blipFill>
          <a:blip r:embed="rId3"/>
          <a:stretch>
            <a:fillRect/>
          </a:stretch>
        </p:blipFill>
        <p:spPr>
          <a:xfrm>
            <a:off x="0" y="1388533"/>
            <a:ext cx="4670232" cy="5469467"/>
          </a:xfrm>
          <a:prstGeom prst="rect">
            <a:avLst/>
          </a:prstGeom>
        </p:spPr>
      </p:pic>
      <p:pic>
        <p:nvPicPr>
          <p:cNvPr id="5" name="Picture 4"/>
          <p:cNvPicPr>
            <a:picLocks noChangeAspect="1"/>
          </p:cNvPicPr>
          <p:nvPr/>
        </p:nvPicPr>
        <p:blipFill>
          <a:blip r:embed="rId4"/>
          <a:stretch>
            <a:fillRect/>
          </a:stretch>
        </p:blipFill>
        <p:spPr>
          <a:xfrm>
            <a:off x="4670232" y="1388533"/>
            <a:ext cx="4507070" cy="5469467"/>
          </a:xfrm>
          <a:prstGeom prst="rect">
            <a:avLst/>
          </a:prstGeom>
        </p:spPr>
      </p:pic>
    </p:spTree>
    <p:extLst>
      <p:ext uri="{BB962C8B-B14F-4D97-AF65-F5344CB8AC3E}">
        <p14:creationId xmlns:p14="http://schemas.microsoft.com/office/powerpoint/2010/main" val="196285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35373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008532" cy="6858000"/>
          </a:xfrm>
          <a:prstGeom prst="rect">
            <a:avLst/>
          </a:prstGeom>
        </p:spPr>
      </p:pic>
      <p:sp>
        <p:nvSpPr>
          <p:cNvPr id="6" name="Rectangle 5"/>
          <p:cNvSpPr/>
          <p:nvPr/>
        </p:nvSpPr>
        <p:spPr>
          <a:xfrm>
            <a:off x="135467" y="1661235"/>
            <a:ext cx="9008533" cy="1384995"/>
          </a:xfrm>
          <a:prstGeom prst="rect">
            <a:avLst/>
          </a:prstGeom>
          <a:solidFill>
            <a:schemeClr val="bg1">
              <a:lumMod val="95000"/>
            </a:schemeClr>
          </a:solidFill>
        </p:spPr>
        <p:txBody>
          <a:bodyPr wrap="square">
            <a:spAutoFit/>
          </a:bodyPr>
          <a:lstStyle/>
          <a:p>
            <a:r>
              <a:rPr lang="en-US" sz="2200" dirty="0">
                <a:solidFill>
                  <a:srgbClr val="FF0000"/>
                </a:solidFill>
              </a:rPr>
              <a:t>Conclusion: </a:t>
            </a:r>
          </a:p>
          <a:p>
            <a:r>
              <a:rPr lang="en-US" sz="2200" dirty="0">
                <a:solidFill>
                  <a:srgbClr val="FF0000"/>
                </a:solidFill>
              </a:rPr>
              <a:t>MBSR shows </a:t>
            </a:r>
            <a:r>
              <a:rPr lang="en-US" sz="2200" b="1" dirty="0">
                <a:solidFill>
                  <a:srgbClr val="FF0000"/>
                </a:solidFill>
              </a:rPr>
              <a:t>a moderate to large positive effect size</a:t>
            </a:r>
            <a:r>
              <a:rPr lang="en-US" sz="2200" dirty="0">
                <a:solidFill>
                  <a:srgbClr val="FF0000"/>
                </a:solidFill>
              </a:rPr>
              <a:t> on the mental health of breast cancer patients</a:t>
            </a:r>
          </a:p>
          <a:p>
            <a:endParaRPr lang="en-US" dirty="0">
              <a:solidFill>
                <a:srgbClr val="FF0000"/>
              </a:solidFill>
            </a:endParaRPr>
          </a:p>
        </p:txBody>
      </p:sp>
      <p:sp>
        <p:nvSpPr>
          <p:cNvPr id="2" name="Oval 1"/>
          <p:cNvSpPr/>
          <p:nvPr/>
        </p:nvSpPr>
        <p:spPr>
          <a:xfrm>
            <a:off x="1202267" y="4656667"/>
            <a:ext cx="541866" cy="15070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329665" y="430643"/>
            <a:ext cx="541866" cy="15070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184321" y="2674947"/>
            <a:ext cx="686429" cy="15070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8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97684" y="1692710"/>
            <a:ext cx="2504474" cy="4315027"/>
          </a:xfrm>
          <a:prstGeom prst="rect">
            <a:avLst/>
          </a:prstGeom>
          <a:noFill/>
        </p:spPr>
        <p:txBody>
          <a:bodyPr wrap="square" rtlCol="0">
            <a:spAutoFit/>
          </a:bodyPr>
          <a:lstStyle/>
          <a:p>
            <a:pPr marL="285750" indent="-285750">
              <a:buFont typeface="Arial"/>
              <a:buChar char="•"/>
            </a:pPr>
            <a:r>
              <a:rPr lang="en-US" sz="1400" dirty="0">
                <a:solidFill>
                  <a:srgbClr val="FF0000"/>
                </a:solidFill>
              </a:rPr>
              <a:t>Brief intervention: 4-6 </a:t>
            </a:r>
            <a:r>
              <a:rPr lang="en-US" sz="1400" dirty="0" err="1">
                <a:solidFill>
                  <a:srgbClr val="FF0000"/>
                </a:solidFill>
              </a:rPr>
              <a:t>sx</a:t>
            </a:r>
            <a:endParaRPr lang="en-US" sz="1400" dirty="0">
              <a:solidFill>
                <a:srgbClr val="FF0000"/>
              </a:solidFill>
            </a:endParaRPr>
          </a:p>
          <a:p>
            <a:pPr marL="285750" indent="-285750">
              <a:buFont typeface="Arial"/>
              <a:buChar char="•"/>
            </a:pPr>
            <a:r>
              <a:rPr lang="en-US" sz="1400" dirty="0">
                <a:solidFill>
                  <a:srgbClr val="FF0000"/>
                </a:solidFill>
              </a:rPr>
              <a:t>reducing and preventing psychological distress</a:t>
            </a:r>
            <a:endParaRPr lang="en-US" sz="1400" dirty="0">
              <a:solidFill>
                <a:schemeClr val="bg1"/>
              </a:solidFill>
            </a:endParaRPr>
          </a:p>
          <a:p>
            <a:pPr marL="285750" indent="-285750">
              <a:buFont typeface="Arial"/>
              <a:buChar char="•"/>
            </a:pPr>
            <a:endParaRPr lang="en-US" sz="1400" dirty="0">
              <a:solidFill>
                <a:schemeClr val="bg1"/>
              </a:solidFill>
            </a:endParaRPr>
          </a:p>
          <a:p>
            <a:pPr marL="285750" indent="-285750">
              <a:buFontTx/>
              <a:buChar char="-"/>
            </a:pPr>
            <a:r>
              <a:rPr lang="en-US" sz="1400" dirty="0"/>
              <a:t>RCT: 52% reduction in depressive symptoms after 3 months, with a 65% reduction in 6 months of follow-up, versus 35% in the control group </a:t>
            </a:r>
          </a:p>
          <a:p>
            <a:pPr marL="285750" indent="-285750">
              <a:buFontTx/>
              <a:buChar char="-"/>
            </a:pPr>
            <a:endParaRPr lang="en-US" sz="1400" dirty="0"/>
          </a:p>
          <a:p>
            <a:pPr marL="285750" indent="-285750">
              <a:buFontTx/>
              <a:buChar char="-"/>
            </a:pPr>
            <a:r>
              <a:rPr lang="en-US" sz="1400" dirty="0">
                <a:solidFill>
                  <a:srgbClr val="FFFF00"/>
                </a:solidFill>
              </a:rPr>
              <a:t>PT validation at CCC 2018 -</a:t>
            </a:r>
          </a:p>
          <a:p>
            <a:pPr marL="285750" indent="-285750">
              <a:buFontTx/>
              <a:buChar char="-"/>
            </a:pPr>
            <a:endParaRPr lang="en-US" sz="1400" dirty="0"/>
          </a:p>
          <a:p>
            <a:pPr marL="285750" indent="-285750">
              <a:buFontTx/>
              <a:buChar char="-"/>
            </a:pPr>
            <a:endParaRPr lang="en-US" sz="1400" dirty="0"/>
          </a:p>
          <a:p>
            <a:endParaRPr lang="en-US" sz="1400" dirty="0"/>
          </a:p>
          <a:p>
            <a:pPr algn="r">
              <a:lnSpc>
                <a:spcPct val="80000"/>
              </a:lnSpc>
            </a:pPr>
            <a:r>
              <a:rPr lang="en-US" sz="1400" dirty="0">
                <a:solidFill>
                  <a:schemeClr val="bg1"/>
                </a:solidFill>
              </a:rPr>
              <a:t>Rodin G. 2017 </a:t>
            </a:r>
          </a:p>
          <a:p>
            <a:pPr algn="r">
              <a:lnSpc>
                <a:spcPct val="80000"/>
              </a:lnSpc>
            </a:pPr>
            <a:r>
              <a:rPr lang="en-US" sz="1400" dirty="0">
                <a:solidFill>
                  <a:schemeClr val="bg1"/>
                </a:solidFill>
              </a:rPr>
              <a:t>ASCO Annual Meeting</a:t>
            </a:r>
          </a:p>
          <a:p>
            <a:pPr marL="285750" indent="-285750">
              <a:buFontTx/>
              <a:buChar char="-"/>
            </a:pPr>
            <a:endParaRPr lang="en-US" sz="1400" dirty="0">
              <a:solidFill>
                <a:schemeClr val="bg1"/>
              </a:solidFill>
            </a:endParaRPr>
          </a:p>
        </p:txBody>
      </p:sp>
      <p:sp>
        <p:nvSpPr>
          <p:cNvPr id="2" name="Title 1"/>
          <p:cNvSpPr>
            <a:spLocks noGrp="1"/>
          </p:cNvSpPr>
          <p:nvPr>
            <p:ph type="title"/>
          </p:nvPr>
        </p:nvSpPr>
        <p:spPr>
          <a:xfrm>
            <a:off x="779463" y="666461"/>
            <a:ext cx="8122695" cy="639836"/>
          </a:xfrm>
        </p:spPr>
        <p:txBody>
          <a:bodyPr/>
          <a:lstStyle/>
          <a:p>
            <a:r>
              <a:rPr lang="en-US" dirty="0">
                <a:solidFill>
                  <a:srgbClr val="FF0000"/>
                </a:solidFill>
              </a:rPr>
              <a:t>CALM Therapy </a:t>
            </a:r>
            <a:r>
              <a:rPr lang="en-US" dirty="0"/>
              <a:t/>
            </a:r>
            <a:br>
              <a:rPr lang="en-US" dirty="0"/>
            </a:br>
            <a:r>
              <a:rPr lang="en-US" sz="1800" dirty="0"/>
              <a:t>for Advanced cancer patients: </a:t>
            </a:r>
            <a:r>
              <a:rPr lang="en-US" sz="1800" dirty="0">
                <a:solidFill>
                  <a:srgbClr val="FF0000"/>
                </a:solidFill>
              </a:rPr>
              <a:t>Managing Cancer and Living Meaningfully</a:t>
            </a:r>
          </a:p>
        </p:txBody>
      </p:sp>
      <p:pic>
        <p:nvPicPr>
          <p:cNvPr id="5" name="Picture 4"/>
          <p:cNvPicPr>
            <a:picLocks noChangeAspect="1"/>
          </p:cNvPicPr>
          <p:nvPr/>
        </p:nvPicPr>
        <p:blipFill>
          <a:blip r:embed="rId3"/>
          <a:stretch>
            <a:fillRect/>
          </a:stretch>
        </p:blipFill>
        <p:spPr>
          <a:xfrm>
            <a:off x="106947" y="1314068"/>
            <a:ext cx="6537159" cy="5504729"/>
          </a:xfrm>
          <a:prstGeom prst="rect">
            <a:avLst/>
          </a:prstGeom>
        </p:spPr>
      </p:pic>
    </p:spTree>
    <p:extLst>
      <p:ext uri="{BB962C8B-B14F-4D97-AF65-F5344CB8AC3E}">
        <p14:creationId xmlns:p14="http://schemas.microsoft.com/office/powerpoint/2010/main" val="216470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276" y="-1603012"/>
            <a:ext cx="11185790" cy="60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endParaRPr lang="en-US" dirty="0">
              <a:latin typeface="Calibri" charset="0"/>
              <a:ea typeface="ＭＳ Ｐゴシック" charset="0"/>
              <a:cs typeface="ＭＳ Ｐゴシック" charset="0"/>
            </a:endParaRPr>
          </a:p>
        </p:txBody>
      </p:sp>
      <p:pic>
        <p:nvPicPr>
          <p:cNvPr id="2970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 y="0"/>
            <a:ext cx="3114727" cy="377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 y="4079875"/>
            <a:ext cx="339407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Immagine 9"/>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821057" y="3024067"/>
            <a:ext cx="254952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Captura de tela 2015-05-29 12.26.46.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3589544"/>
            <a:ext cx="2963333" cy="3268458"/>
          </a:xfrm>
          <a:prstGeom prst="rect">
            <a:avLst/>
          </a:prstGeom>
        </p:spPr>
      </p:pic>
      <p:pic>
        <p:nvPicPr>
          <p:cNvPr id="19" name="Picture 18" descr="Captura de tela 2015-06-14 21.25.57.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70580" y="2600975"/>
            <a:ext cx="2046220" cy="2350318"/>
          </a:xfrm>
          <a:prstGeom prst="rect">
            <a:avLst/>
          </a:prstGeom>
        </p:spPr>
      </p:pic>
      <p:pic>
        <p:nvPicPr>
          <p:cNvPr id="22" name="Picture 21" descr="Captura de tela 2015-06-12 15.48.2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16801" y="2792099"/>
            <a:ext cx="1897530" cy="2381034"/>
          </a:xfrm>
          <a:prstGeom prst="rect">
            <a:avLst/>
          </a:prstGeom>
        </p:spPr>
      </p:pic>
      <p:pic>
        <p:nvPicPr>
          <p:cNvPr id="20" name="Picture 19" descr="Captura de tela 2015-05-30 18.12.24.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70580" y="4951293"/>
            <a:ext cx="3773420" cy="2912533"/>
          </a:xfrm>
          <a:prstGeom prst="rect">
            <a:avLst/>
          </a:prstGeom>
        </p:spPr>
      </p:pic>
    </p:spTree>
    <p:extLst>
      <p:ext uri="{BB962C8B-B14F-4D97-AF65-F5344CB8AC3E}">
        <p14:creationId xmlns:p14="http://schemas.microsoft.com/office/powerpoint/2010/main" val="22457941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3">
            <a:alphaModFix amt="30000"/>
            <a:extLst>
              <a:ext uri="{28A0092B-C50C-407E-A947-70E740481C1C}">
                <a14:useLocalDpi xmlns:a14="http://schemas.microsoft.com/office/drawing/2010/main"/>
              </a:ext>
            </a:extLst>
          </a:blip>
          <a:srcRect/>
          <a:stretch>
            <a:fillRect/>
          </a:stretch>
        </p:blipFill>
        <p:spPr bwMode="auto">
          <a:xfrm>
            <a:off x="0" y="0"/>
            <a:ext cx="9144000" cy="688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55363" name="Rectangle 3"/>
          <p:cNvSpPr>
            <a:spLocks noGrp="1" noChangeArrowheads="1"/>
          </p:cNvSpPr>
          <p:nvPr>
            <p:ph type="body" idx="4294967295"/>
          </p:nvPr>
        </p:nvSpPr>
        <p:spPr>
          <a:xfrm>
            <a:off x="457200" y="1897529"/>
            <a:ext cx="8424862" cy="4676588"/>
          </a:xfrm>
        </p:spPr>
        <p:txBody>
          <a:bodyPr>
            <a:normAutofit fontScale="77500" lnSpcReduction="20000"/>
          </a:bodyPr>
          <a:lstStyle/>
          <a:p>
            <a:pPr marL="609600" indent="-609600" eaLnBrk="1" hangingPunct="1">
              <a:lnSpc>
                <a:spcPct val="90000"/>
              </a:lnSpc>
              <a:buFontTx/>
              <a:buNone/>
            </a:pPr>
            <a:r>
              <a:rPr lang="en-GB" sz="3400" b="1" dirty="0">
                <a:solidFill>
                  <a:schemeClr val="tx1">
                    <a:lumMod val="85000"/>
                    <a:lumOff val="15000"/>
                  </a:schemeClr>
                </a:solidFill>
                <a:effectLst>
                  <a:outerShdw blurRad="38100" dist="38100" dir="2700000" algn="tl">
                    <a:srgbClr val="DDDDDD"/>
                  </a:outerShdw>
                </a:effectLst>
                <a:latin typeface="Calibri"/>
                <a:ea typeface="ＭＳ Ｐゴシック" charset="0"/>
                <a:cs typeface="Calibri"/>
              </a:rPr>
              <a:t>Psycho-oncology services </a:t>
            </a:r>
            <a:r>
              <a:rPr lang="en-GB" sz="3400" b="1" dirty="0">
                <a:solidFill>
                  <a:srgbClr val="800000"/>
                </a:solidFill>
                <a:latin typeface="Calibri"/>
                <a:ea typeface="ＭＳ Ｐゴシック" charset="0"/>
                <a:cs typeface="Calibri"/>
              </a:rPr>
              <a:t>provide effective </a:t>
            </a:r>
            <a:r>
              <a:rPr lang="en-GB" sz="3400" dirty="0">
                <a:solidFill>
                  <a:schemeClr val="tx1">
                    <a:lumMod val="85000"/>
                    <a:lumOff val="15000"/>
                  </a:schemeClr>
                </a:solidFill>
                <a:latin typeface="Calibri"/>
                <a:ea typeface="ＭＳ Ｐゴシック" charset="0"/>
                <a:cs typeface="Calibri"/>
              </a:rPr>
              <a:t>(evidence-based, RCT’s)</a:t>
            </a:r>
            <a:r>
              <a:rPr lang="en-GB" sz="3400" dirty="0">
                <a:solidFill>
                  <a:srgbClr val="800000"/>
                </a:solidFill>
                <a:latin typeface="Calibri"/>
                <a:ea typeface="ＭＳ Ｐゴシック" charset="0"/>
                <a:cs typeface="Calibri"/>
              </a:rPr>
              <a:t> interventions</a:t>
            </a:r>
            <a:r>
              <a:rPr lang="en-GB" sz="3400" dirty="0">
                <a:solidFill>
                  <a:schemeClr val="tx1">
                    <a:lumMod val="65000"/>
                    <a:lumOff val="35000"/>
                  </a:schemeClr>
                </a:solidFill>
                <a:latin typeface="Calibri"/>
                <a:ea typeface="ＭＳ Ｐゴシック" charset="0"/>
                <a:cs typeface="Calibri"/>
              </a:rPr>
              <a:t> for:</a:t>
            </a:r>
          </a:p>
          <a:p>
            <a:pPr marL="609600" indent="-609600">
              <a:lnSpc>
                <a:spcPct val="90000"/>
              </a:lnSpc>
              <a:buNone/>
            </a:pPr>
            <a:r>
              <a:rPr lang="en-GB" sz="3400" dirty="0">
                <a:solidFill>
                  <a:schemeClr val="tx1">
                    <a:lumMod val="65000"/>
                    <a:lumOff val="35000"/>
                  </a:schemeClr>
                </a:solidFill>
                <a:latin typeface="Calibri"/>
                <a:ea typeface="ＭＳ Ｐゴシック" charset="0"/>
                <a:cs typeface="Calibri"/>
              </a:rPr>
              <a:t>	(a) </a:t>
            </a:r>
            <a:r>
              <a:rPr lang="en-GB" sz="3400" b="1" dirty="0">
                <a:solidFill>
                  <a:srgbClr val="800000"/>
                </a:solidFill>
                <a:latin typeface="Calibri"/>
                <a:ea typeface="ＭＳ Ｐゴシック" charset="0"/>
                <a:cs typeface="Calibri"/>
              </a:rPr>
              <a:t>reducing distress </a:t>
            </a:r>
            <a:r>
              <a:rPr lang="en-GB" sz="3400" dirty="0">
                <a:solidFill>
                  <a:srgbClr val="800000"/>
                </a:solidFill>
                <a:latin typeface="Calibri"/>
                <a:ea typeface="ＭＳ Ｐゴシック" charset="0"/>
                <a:cs typeface="Calibri"/>
              </a:rPr>
              <a:t>and </a:t>
            </a:r>
            <a:r>
              <a:rPr lang="en-GB" sz="3400" b="1" dirty="0">
                <a:solidFill>
                  <a:srgbClr val="800000"/>
                </a:solidFill>
                <a:latin typeface="Calibri"/>
                <a:ea typeface="ＭＳ Ｐゴシック" charset="0"/>
                <a:cs typeface="Calibri"/>
              </a:rPr>
              <a:t>preventing </a:t>
            </a:r>
            <a:r>
              <a:rPr lang="en-GB" sz="3400" dirty="0">
                <a:solidFill>
                  <a:srgbClr val="800000"/>
                </a:solidFill>
                <a:latin typeface="Calibri"/>
                <a:ea typeface="ＭＳ Ｐゴシック" charset="0"/>
                <a:cs typeface="Calibri"/>
              </a:rPr>
              <a:t>psychosocial morbidity</a:t>
            </a:r>
            <a:r>
              <a:rPr lang="en-GB" sz="3400" dirty="0">
                <a:solidFill>
                  <a:schemeClr val="tx1">
                    <a:lumMod val="65000"/>
                    <a:lumOff val="35000"/>
                  </a:schemeClr>
                </a:solidFill>
                <a:latin typeface="Calibri"/>
                <a:ea typeface="ＭＳ Ｐゴシック" charset="0"/>
                <a:cs typeface="Calibri"/>
              </a:rPr>
              <a:t> associated w/ cancer</a:t>
            </a:r>
          </a:p>
          <a:p>
            <a:pPr marL="609600" indent="-609600" eaLnBrk="1" hangingPunct="1">
              <a:lnSpc>
                <a:spcPct val="90000"/>
              </a:lnSpc>
              <a:buFontTx/>
              <a:buNone/>
            </a:pPr>
            <a:r>
              <a:rPr lang="en-GB" sz="3400" dirty="0">
                <a:solidFill>
                  <a:schemeClr val="tx1">
                    <a:lumMod val="65000"/>
                    <a:lumOff val="35000"/>
                  </a:schemeClr>
                </a:solidFill>
                <a:latin typeface="Calibri"/>
                <a:ea typeface="ＭＳ Ｐゴシック" charset="0"/>
                <a:cs typeface="Calibri"/>
              </a:rPr>
              <a:t>	(b) </a:t>
            </a:r>
            <a:r>
              <a:rPr lang="en-GB" sz="3400" b="1" dirty="0">
                <a:solidFill>
                  <a:srgbClr val="800000"/>
                </a:solidFill>
                <a:latin typeface="Calibri"/>
                <a:ea typeface="ＭＳ Ｐゴシック" charset="0"/>
                <a:cs typeface="Calibri"/>
              </a:rPr>
              <a:t>improving patients’ skills to cope </a:t>
            </a:r>
            <a:r>
              <a:rPr lang="en-GB" sz="3400" dirty="0">
                <a:solidFill>
                  <a:srgbClr val="262626"/>
                </a:solidFill>
                <a:latin typeface="Calibri"/>
                <a:ea typeface="ＭＳ Ｐゴシック" charset="0"/>
                <a:cs typeface="Calibri"/>
              </a:rPr>
              <a:t>with the demands of treatment and the uncertainty of the disease</a:t>
            </a:r>
          </a:p>
          <a:p>
            <a:pPr marL="609600" indent="-609600" eaLnBrk="1" hangingPunct="1">
              <a:lnSpc>
                <a:spcPct val="90000"/>
              </a:lnSpc>
              <a:buFontTx/>
              <a:buNone/>
            </a:pPr>
            <a:r>
              <a:rPr lang="en-GB" sz="3400" dirty="0">
                <a:solidFill>
                  <a:schemeClr val="tx1">
                    <a:lumMod val="65000"/>
                    <a:lumOff val="35000"/>
                  </a:schemeClr>
                </a:solidFill>
                <a:latin typeface="Calibri"/>
                <a:ea typeface="ＭＳ Ｐゴシック" charset="0"/>
                <a:cs typeface="Calibri"/>
              </a:rPr>
              <a:t>	(c) </a:t>
            </a:r>
            <a:r>
              <a:rPr lang="en-GB" sz="3400" b="1" dirty="0">
                <a:solidFill>
                  <a:srgbClr val="800000"/>
                </a:solidFill>
                <a:latin typeface="Calibri"/>
                <a:ea typeface="ＭＳ Ｐゴシック" charset="0"/>
                <a:cs typeface="Calibri"/>
              </a:rPr>
              <a:t>improving their Quality of Life</a:t>
            </a:r>
          </a:p>
          <a:p>
            <a:pPr marL="609600" indent="-609600" eaLnBrk="1" hangingPunct="1">
              <a:lnSpc>
                <a:spcPct val="90000"/>
              </a:lnSpc>
              <a:buFontTx/>
              <a:buNone/>
            </a:pPr>
            <a:r>
              <a:rPr lang="en-GB" sz="3400" dirty="0">
                <a:solidFill>
                  <a:schemeClr val="tx1">
                    <a:lumMod val="65000"/>
                    <a:lumOff val="35000"/>
                  </a:schemeClr>
                </a:solidFill>
                <a:latin typeface="Calibri"/>
                <a:ea typeface="ＭＳ Ｐゴシック" charset="0"/>
                <a:cs typeface="Calibri"/>
              </a:rPr>
              <a:t>	(d) </a:t>
            </a:r>
            <a:r>
              <a:rPr lang="en-GB" sz="3400" b="1" dirty="0">
                <a:solidFill>
                  <a:srgbClr val="800000"/>
                </a:solidFill>
                <a:latin typeface="Calibri"/>
                <a:ea typeface="ＭＳ Ｐゴシック" charset="0"/>
                <a:cs typeface="Calibri"/>
              </a:rPr>
              <a:t>improving clinical outcomes</a:t>
            </a:r>
          </a:p>
          <a:p>
            <a:pPr marL="609600" indent="-609600" eaLnBrk="1" hangingPunct="1">
              <a:lnSpc>
                <a:spcPct val="90000"/>
              </a:lnSpc>
              <a:buFontTx/>
              <a:buNone/>
            </a:pPr>
            <a:endParaRPr lang="en-GB" sz="1000" dirty="0">
              <a:solidFill>
                <a:srgbClr val="800000"/>
              </a:solidFill>
              <a:latin typeface="Calibri"/>
              <a:ea typeface="ＭＳ Ｐゴシック" charset="0"/>
              <a:cs typeface="Calibri"/>
            </a:endParaRPr>
          </a:p>
          <a:p>
            <a:pPr marL="609600" indent="-609600" eaLnBrk="1" hangingPunct="1">
              <a:lnSpc>
                <a:spcPct val="90000"/>
              </a:lnSpc>
              <a:buFontTx/>
              <a:buNone/>
            </a:pPr>
            <a:r>
              <a:rPr lang="en-GB" sz="3400" dirty="0">
                <a:solidFill>
                  <a:schemeClr val="tx1">
                    <a:lumMod val="65000"/>
                    <a:lumOff val="35000"/>
                  </a:schemeClr>
                </a:solidFill>
                <a:latin typeface="Calibri"/>
                <a:ea typeface="ＭＳ Ｐゴシック" charset="0"/>
                <a:cs typeface="Calibri"/>
              </a:rPr>
              <a:t>&gt;&gt; And are </a:t>
            </a:r>
            <a:r>
              <a:rPr lang="en-GB" sz="3400" b="1" u="sng" dirty="0">
                <a:solidFill>
                  <a:srgbClr val="800000"/>
                </a:solidFill>
                <a:latin typeface="Calibri"/>
                <a:ea typeface="ＭＳ Ｐゴシック" charset="0"/>
                <a:cs typeface="Calibri"/>
              </a:rPr>
              <a:t>cost effective </a:t>
            </a:r>
            <a:r>
              <a:rPr lang="en-GB" sz="3400" dirty="0">
                <a:solidFill>
                  <a:schemeClr val="tx1">
                    <a:lumMod val="65000"/>
                    <a:lumOff val="35000"/>
                  </a:schemeClr>
                </a:solidFill>
                <a:latin typeface="Calibri"/>
                <a:ea typeface="ＭＳ Ｐゴシック" charset="0"/>
                <a:cs typeface="Calibri"/>
              </a:rPr>
              <a:t>as well as general </a:t>
            </a:r>
            <a:r>
              <a:rPr lang="en-GB" sz="3400" dirty="0">
                <a:solidFill>
                  <a:srgbClr val="800000"/>
                </a:solidFill>
                <a:latin typeface="Calibri"/>
                <a:ea typeface="ＭＳ Ｐゴシック" charset="0"/>
                <a:cs typeface="Calibri"/>
              </a:rPr>
              <a:t>health costs reductive   </a:t>
            </a:r>
          </a:p>
          <a:p>
            <a:pPr marL="0" indent="0">
              <a:lnSpc>
                <a:spcPct val="90000"/>
              </a:lnSpc>
              <a:buNone/>
            </a:pPr>
            <a:endParaRPr lang="pt-PT" sz="2400" dirty="0">
              <a:solidFill>
                <a:srgbClr val="FF6600"/>
              </a:solidFill>
              <a:effectLst>
                <a:outerShdw blurRad="38100" dist="38100" dir="2700000" algn="tl">
                  <a:srgbClr val="DDDDDD"/>
                </a:outerShdw>
              </a:effectLst>
              <a:latin typeface="Arial" charset="0"/>
              <a:ea typeface="ＭＳ Ｐゴシック" charset="0"/>
              <a:cs typeface="ＭＳ Ｐゴシック" charset="0"/>
            </a:endParaRPr>
          </a:p>
          <a:p>
            <a:pPr marL="609600" indent="-609600" eaLnBrk="1" hangingPunct="1">
              <a:lnSpc>
                <a:spcPct val="90000"/>
              </a:lnSpc>
              <a:buFontTx/>
              <a:buNone/>
            </a:pPr>
            <a:endParaRPr lang="pt-PT" sz="2800" dirty="0">
              <a:effectLst>
                <a:outerShdw blurRad="38100" dist="38100" dir="2700000" algn="tl">
                  <a:srgbClr val="DDDDDD"/>
                </a:outerShdw>
              </a:effectLst>
              <a:latin typeface="Arial" charset="0"/>
              <a:ea typeface="ＭＳ Ｐゴシック" charset="0"/>
              <a:cs typeface="ＭＳ Ｐゴシック" charset="0"/>
            </a:endParaRPr>
          </a:p>
        </p:txBody>
      </p:sp>
      <p:sp>
        <p:nvSpPr>
          <p:cNvPr id="38916" name="Text Box 5"/>
          <p:cNvSpPr txBox="1">
            <a:spLocks noChangeArrowheads="1"/>
          </p:cNvSpPr>
          <p:nvPr/>
        </p:nvSpPr>
        <p:spPr bwMode="auto">
          <a:xfrm>
            <a:off x="468313" y="1196975"/>
            <a:ext cx="820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pt-PT" sz="1800"/>
          </a:p>
        </p:txBody>
      </p:sp>
      <p:sp>
        <p:nvSpPr>
          <p:cNvPr id="655366" name="Text Box 6"/>
          <p:cNvSpPr txBox="1">
            <a:spLocks noChangeArrowheads="1"/>
          </p:cNvSpPr>
          <p:nvPr/>
        </p:nvSpPr>
        <p:spPr bwMode="auto">
          <a:xfrm>
            <a:off x="457200" y="471529"/>
            <a:ext cx="8308975" cy="1077218"/>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solidFill>
                  <a:srgbClr val="800000"/>
                </a:solidFill>
              </a:rPr>
              <a:t>Psychosocial Oncology Care </a:t>
            </a:r>
            <a:r>
              <a:rPr lang="en-GB" sz="3200" b="1" dirty="0">
                <a:solidFill>
                  <a:srgbClr val="800000"/>
                </a:solidFill>
                <a:effectLst>
                  <a:outerShdw blurRad="38100" dist="38100" dir="2700000" algn="tl">
                    <a:srgbClr val="DDDDDD"/>
                  </a:outerShdw>
                </a:effectLst>
              </a:rPr>
              <a:t>is </a:t>
            </a:r>
            <a:r>
              <a:rPr lang="en-GB" sz="3200" dirty="0">
                <a:solidFill>
                  <a:srgbClr val="800000"/>
                </a:solidFill>
              </a:rPr>
              <a:t>an important element of </a:t>
            </a:r>
            <a:r>
              <a:rPr lang="en-GB" sz="3200" b="1" dirty="0">
                <a:solidFill>
                  <a:srgbClr val="800000"/>
                </a:solidFill>
                <a:effectLst>
                  <a:outerShdw blurRad="38100" dist="38100" dir="2700000" algn="tl">
                    <a:srgbClr val="DDDDDD"/>
                  </a:outerShdw>
                </a:effectLst>
              </a:rPr>
              <a:t>high-quality care</a:t>
            </a:r>
            <a:endParaRPr lang="en-GB" sz="3200" dirty="0">
              <a:solidFill>
                <a:srgbClr val="800000"/>
              </a:solidFill>
            </a:endParaRPr>
          </a:p>
        </p:txBody>
      </p:sp>
      <p:sp>
        <p:nvSpPr>
          <p:cNvPr id="8" name="Line 4"/>
          <p:cNvSpPr>
            <a:spLocks noChangeShapeType="1"/>
          </p:cNvSpPr>
          <p:nvPr/>
        </p:nvSpPr>
        <p:spPr bwMode="auto">
          <a:xfrm>
            <a:off x="539750" y="1563688"/>
            <a:ext cx="8226425" cy="0"/>
          </a:xfrm>
          <a:prstGeom prst="line">
            <a:avLst/>
          </a:prstGeom>
          <a:noFill/>
          <a:ln w="508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Title 6"/>
          <p:cNvSpPr txBox="1">
            <a:spLocks/>
          </p:cNvSpPr>
          <p:nvPr/>
        </p:nvSpPr>
        <p:spPr bwMode="auto">
          <a:xfrm>
            <a:off x="4175956" y="0"/>
            <a:ext cx="4968044"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r">
              <a:defRPr/>
            </a:pPr>
            <a:r>
              <a:rPr lang="en-US" sz="1100" dirty="0">
                <a:solidFill>
                  <a:schemeClr val="bg1">
                    <a:lumMod val="50000"/>
                  </a:schemeClr>
                </a:solidFill>
                <a:latin typeface="Calibri"/>
                <a:cs typeface="Calibri"/>
              </a:rPr>
              <a:t>Integration of Psychosocial Oncology Care in Routine Oncology </a:t>
            </a:r>
          </a:p>
          <a:p>
            <a:pPr algn="r">
              <a:defRPr/>
            </a:pPr>
            <a:r>
              <a:rPr lang="en-US" sz="1100" dirty="0">
                <a:solidFill>
                  <a:schemeClr val="bg1">
                    <a:lumMod val="50000"/>
                  </a:schemeClr>
                </a:solidFill>
                <a:latin typeface="Calibri"/>
                <a:cs typeface="Calibri"/>
              </a:rPr>
              <a:t>IPOS - Luzia Travado</a:t>
            </a:r>
          </a:p>
        </p:txBody>
      </p:sp>
    </p:spTree>
    <p:extLst>
      <p:ext uri="{BB962C8B-B14F-4D97-AF65-F5344CB8AC3E}">
        <p14:creationId xmlns:p14="http://schemas.microsoft.com/office/powerpoint/2010/main" val="1293163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7433" y="1933222"/>
            <a:ext cx="8255552" cy="4831668"/>
          </a:xfrm>
        </p:spPr>
        <p:txBody>
          <a:bodyPr>
            <a:normAutofit fontScale="32500" lnSpcReduction="20000"/>
          </a:bodyPr>
          <a:lstStyle/>
          <a:p>
            <a:pPr marL="0" indent="0">
              <a:buNone/>
            </a:pPr>
            <a:r>
              <a:rPr lang="en-AU" sz="8600" b="1" dirty="0">
                <a:solidFill>
                  <a:srgbClr val="FF0000"/>
                </a:solidFill>
                <a:latin typeface="Avenir Book"/>
                <a:cs typeface="Avenir Book"/>
              </a:rPr>
              <a:t>IPOS Statement on Standards and Clinical Practice Guidelines in Cancer Care </a:t>
            </a:r>
            <a:r>
              <a:rPr lang="en-AU" sz="5500" dirty="0">
                <a:latin typeface="Avenir Book"/>
                <a:cs typeface="Avenir Book"/>
              </a:rPr>
              <a:t>(2009 updated 2014)</a:t>
            </a:r>
            <a:endParaRPr lang="en-AU" sz="4300" dirty="0">
              <a:latin typeface="Avenir Book"/>
              <a:cs typeface="Avenir Book"/>
            </a:endParaRPr>
          </a:p>
          <a:p>
            <a:r>
              <a:rPr lang="en-AU" sz="7400" dirty="0">
                <a:solidFill>
                  <a:srgbClr val="FFFF00"/>
                </a:solidFill>
                <a:latin typeface="Avenir Book"/>
                <a:cs typeface="Avenir Book"/>
              </a:rPr>
              <a:t>Psychosocial cancer care should be recognised as a universal human right;</a:t>
            </a:r>
            <a:endParaRPr lang="pt-PT" sz="7400" dirty="0">
              <a:solidFill>
                <a:srgbClr val="FFFF00"/>
              </a:solidFill>
              <a:latin typeface="Avenir Book"/>
              <a:cs typeface="Avenir Book"/>
            </a:endParaRPr>
          </a:p>
          <a:p>
            <a:pPr lvl="0"/>
            <a:r>
              <a:rPr lang="en-AU" sz="7400" u="sng" dirty="0">
                <a:solidFill>
                  <a:srgbClr val="FFFF00"/>
                </a:solidFill>
                <a:latin typeface="Avenir Book"/>
                <a:cs typeface="Avenir Book"/>
              </a:rPr>
              <a:t>Quality cancer care must integrate the psychosocial domain into routine care</a:t>
            </a:r>
            <a:r>
              <a:rPr lang="en-AU" sz="7400" dirty="0">
                <a:solidFill>
                  <a:srgbClr val="FFFF00"/>
                </a:solidFill>
                <a:latin typeface="Avenir Book"/>
                <a:cs typeface="Avenir Book"/>
              </a:rPr>
              <a:t>;</a:t>
            </a:r>
            <a:endParaRPr lang="pt-PT" sz="7400" dirty="0">
              <a:solidFill>
                <a:srgbClr val="FFFF00"/>
              </a:solidFill>
              <a:latin typeface="Avenir Book"/>
              <a:cs typeface="Avenir Book"/>
            </a:endParaRPr>
          </a:p>
          <a:p>
            <a:pPr lvl="0"/>
            <a:r>
              <a:rPr lang="en-AU" sz="7400" b="1" dirty="0">
                <a:solidFill>
                  <a:srgbClr val="FFFF00"/>
                </a:solidFill>
                <a:latin typeface="Avenir Book"/>
                <a:cs typeface="Avenir Book"/>
              </a:rPr>
              <a:t>Distress</a:t>
            </a:r>
            <a:r>
              <a:rPr lang="en-AU" sz="7400" dirty="0">
                <a:solidFill>
                  <a:srgbClr val="FFFF00"/>
                </a:solidFill>
                <a:latin typeface="Avenir Book"/>
                <a:cs typeface="Avenir Book"/>
              </a:rPr>
              <a:t> should be measured as the </a:t>
            </a:r>
            <a:r>
              <a:rPr lang="en-AU" sz="7400" b="1" dirty="0">
                <a:solidFill>
                  <a:srgbClr val="FFFF00"/>
                </a:solidFill>
                <a:latin typeface="Avenir Book"/>
                <a:cs typeface="Avenir Book"/>
              </a:rPr>
              <a:t>6</a:t>
            </a:r>
            <a:r>
              <a:rPr lang="en-AU" sz="7400" b="1" baseline="30000" dirty="0">
                <a:solidFill>
                  <a:srgbClr val="FFFF00"/>
                </a:solidFill>
                <a:latin typeface="Avenir Book"/>
                <a:cs typeface="Avenir Book"/>
              </a:rPr>
              <a:t>th</a:t>
            </a:r>
            <a:r>
              <a:rPr lang="en-AU" sz="7400" b="1" dirty="0">
                <a:solidFill>
                  <a:srgbClr val="FFFF00"/>
                </a:solidFill>
                <a:latin typeface="Avenir Book"/>
                <a:cs typeface="Avenir Book"/>
              </a:rPr>
              <a:t> vital sign </a:t>
            </a:r>
            <a:r>
              <a:rPr lang="en-AU" sz="7400" dirty="0">
                <a:solidFill>
                  <a:srgbClr val="FFFF00"/>
                </a:solidFill>
                <a:latin typeface="Avenir Book"/>
                <a:cs typeface="Avenir Book"/>
              </a:rPr>
              <a:t>after temperature, blood pressure, pulse, respiratory rate and pain.</a:t>
            </a:r>
            <a:endParaRPr lang="pt-PT" sz="7400" dirty="0">
              <a:solidFill>
                <a:srgbClr val="FFFF00"/>
              </a:solidFill>
              <a:latin typeface="Avenir Book"/>
              <a:cs typeface="Avenir Book"/>
            </a:endParaRPr>
          </a:p>
          <a:p>
            <a:pPr marL="0" indent="0">
              <a:buNone/>
            </a:pPr>
            <a:endParaRPr lang="pt-PT" dirty="0"/>
          </a:p>
          <a:p>
            <a:pPr marL="0" indent="0" algn="ctr">
              <a:buNone/>
            </a:pPr>
            <a:r>
              <a:rPr lang="en-AU" dirty="0"/>
              <a:t> </a:t>
            </a:r>
            <a:r>
              <a:rPr lang="pt-PT" sz="4900" dirty="0"/>
              <a:t>E</a:t>
            </a:r>
            <a:r>
              <a:rPr lang="en-US" sz="4900" dirty="0" err="1"/>
              <a:t>ndorsed</a:t>
            </a:r>
            <a:r>
              <a:rPr lang="en-US" sz="4900" dirty="0"/>
              <a:t> by UICC and 75 cancer organizations worldwide</a:t>
            </a:r>
          </a:p>
        </p:txBody>
      </p:sp>
      <p:pic>
        <p:nvPicPr>
          <p:cNvPr id="4" name="Immagine 4" descr="Schermata 2011-01-19 a 23.45.37.png"/>
          <p:cNvPicPr>
            <a:picLocks noChangeAspect="1"/>
          </p:cNvPicPr>
          <p:nvPr/>
        </p:nvPicPr>
        <p:blipFill>
          <a:blip r:embed="rId2"/>
          <a:srcRect/>
          <a:stretch>
            <a:fillRect/>
          </a:stretch>
        </p:blipFill>
        <p:spPr bwMode="auto">
          <a:xfrm>
            <a:off x="125735" y="0"/>
            <a:ext cx="8889389" cy="1676400"/>
          </a:xfrm>
          <a:prstGeom prst="rect">
            <a:avLst/>
          </a:prstGeom>
          <a:noFill/>
          <a:ln w="9525">
            <a:noFill/>
            <a:miter lim="800000"/>
            <a:headEnd/>
            <a:tailEnd/>
          </a:ln>
        </p:spPr>
      </p:pic>
    </p:spTree>
    <p:extLst>
      <p:ext uri="{BB962C8B-B14F-4D97-AF65-F5344CB8AC3E}">
        <p14:creationId xmlns:p14="http://schemas.microsoft.com/office/powerpoint/2010/main" val="597161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POS_logo_color1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5948011"/>
            <a:ext cx="2057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pPr marL="0" indent="0">
              <a:buNone/>
            </a:pPr>
            <a:r>
              <a:rPr lang="en-AU" dirty="0"/>
              <a:t>Since its adoption by IPOS and the IPOS Federation of Nat’l Psycho-oncology Societies in 2010, the Standard has been endorsed by 75 organisations worldwide.</a:t>
            </a:r>
          </a:p>
          <a:p>
            <a:pPr marL="0" indent="0">
              <a:buNone/>
            </a:pPr>
            <a:r>
              <a:rPr lang="en-AU" dirty="0"/>
              <a:t>In 2013 the </a:t>
            </a:r>
            <a:r>
              <a:rPr lang="en-AU" dirty="0">
                <a:solidFill>
                  <a:srgbClr val="FF0000"/>
                </a:solidFill>
              </a:rPr>
              <a:t>Union for International Cancer Control (UICC)</a:t>
            </a:r>
            <a:r>
              <a:rPr lang="en-AU" dirty="0"/>
              <a:t> revised the </a:t>
            </a:r>
            <a:r>
              <a:rPr lang="en-AU" b="1" dirty="0">
                <a:solidFill>
                  <a:srgbClr val="FFFF00"/>
                </a:solidFill>
              </a:rPr>
              <a:t>World Cancer Declaration </a:t>
            </a:r>
            <a:r>
              <a:rPr lang="en-AU" dirty="0"/>
              <a:t>to include the codification of distress screening:</a:t>
            </a:r>
            <a:endParaRPr lang="pt-PT" dirty="0"/>
          </a:p>
          <a:p>
            <a:r>
              <a:rPr lang="en-AU" i="1" dirty="0"/>
              <a:t>Target 8: Effective pain control measures, and </a:t>
            </a:r>
            <a:r>
              <a:rPr lang="en-AU" i="1" dirty="0">
                <a:solidFill>
                  <a:srgbClr val="FF0000"/>
                </a:solidFill>
              </a:rPr>
              <a:t>distress management</a:t>
            </a:r>
            <a:r>
              <a:rPr lang="en-AU" i="1" dirty="0"/>
              <a:t>, will be </a:t>
            </a:r>
            <a:r>
              <a:rPr lang="en-AU" i="1" dirty="0">
                <a:solidFill>
                  <a:srgbClr val="FFFF00"/>
                </a:solidFill>
              </a:rPr>
              <a:t>available to cancer patients in all countries</a:t>
            </a:r>
            <a:r>
              <a:rPr lang="en-AU" i="1" dirty="0"/>
              <a:t>. </a:t>
            </a:r>
            <a:endParaRPr lang="pt-PT" dirty="0"/>
          </a:p>
          <a:p>
            <a:endParaRPr lang="en-US" dirty="0"/>
          </a:p>
        </p:txBody>
      </p:sp>
      <p:pic>
        <p:nvPicPr>
          <p:cNvPr id="7" name="Picture 6"/>
          <p:cNvPicPr>
            <a:picLocks noChangeAspect="1"/>
          </p:cNvPicPr>
          <p:nvPr/>
        </p:nvPicPr>
        <p:blipFill>
          <a:blip r:embed="rId4"/>
          <a:stretch>
            <a:fillRect/>
          </a:stretch>
        </p:blipFill>
        <p:spPr>
          <a:xfrm>
            <a:off x="606237" y="177800"/>
            <a:ext cx="1651000" cy="1651000"/>
          </a:xfrm>
          <a:prstGeom prst="rect">
            <a:avLst/>
          </a:prstGeom>
        </p:spPr>
      </p:pic>
      <p:sp>
        <p:nvSpPr>
          <p:cNvPr id="8" name="Title 6"/>
          <p:cNvSpPr txBox="1">
            <a:spLocks/>
          </p:cNvSpPr>
          <p:nvPr/>
        </p:nvSpPr>
        <p:spPr bwMode="auto">
          <a:xfrm>
            <a:off x="4026806" y="199649"/>
            <a:ext cx="4968044"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r">
              <a:defRPr/>
            </a:pPr>
            <a:r>
              <a:rPr lang="en-US" sz="1100" dirty="0">
                <a:solidFill>
                  <a:schemeClr val="bg1">
                    <a:lumMod val="50000"/>
                  </a:schemeClr>
                </a:solidFill>
                <a:latin typeface="Calibri"/>
                <a:cs typeface="Calibri"/>
              </a:rPr>
              <a:t>Integration of Psychosocial Oncology Care in Routine Oncology </a:t>
            </a:r>
          </a:p>
          <a:p>
            <a:pPr algn="r">
              <a:defRPr/>
            </a:pPr>
            <a:r>
              <a:rPr lang="en-US" sz="1100" dirty="0">
                <a:solidFill>
                  <a:schemeClr val="bg1">
                    <a:lumMod val="50000"/>
                  </a:schemeClr>
                </a:solidFill>
                <a:latin typeface="Calibri"/>
                <a:cs typeface="Calibri"/>
              </a:rPr>
              <a:t>IPOS - Luzia Travado</a:t>
            </a:r>
          </a:p>
        </p:txBody>
      </p:sp>
    </p:spTree>
    <p:extLst>
      <p:ext uri="{BB962C8B-B14F-4D97-AF65-F5344CB8AC3E}">
        <p14:creationId xmlns:p14="http://schemas.microsoft.com/office/powerpoint/2010/main" val="246043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p:cNvPicPr>
          <p:nvPr/>
        </p:nvPicPr>
        <p:blipFill>
          <a:blip r:embed="rId3">
            <a:alphaModFix amt="42000"/>
            <a:extLst>
              <a:ext uri="{28A0092B-C50C-407E-A947-70E740481C1C}">
                <a14:useLocalDpi xmlns:a14="http://schemas.microsoft.com/office/drawing/2010/main"/>
              </a:ext>
            </a:extLst>
          </a:blip>
          <a:srcRect/>
          <a:stretch>
            <a:fillRect/>
          </a:stretch>
        </p:blipFill>
        <p:spPr bwMode="auto">
          <a:xfrm>
            <a:off x="0" y="0"/>
            <a:ext cx="9144000" cy="688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0530" name="Rectangle 2"/>
          <p:cNvSpPr>
            <a:spLocks noGrp="1" noChangeArrowheads="1"/>
          </p:cNvSpPr>
          <p:nvPr>
            <p:ph type="title"/>
          </p:nvPr>
        </p:nvSpPr>
        <p:spPr>
          <a:xfrm>
            <a:off x="755650" y="260350"/>
            <a:ext cx="7772400" cy="861935"/>
          </a:xfrm>
        </p:spPr>
        <p:txBody>
          <a:bodyPr lIns="92075" tIns="46038" rIns="92075" bIns="46038" anchor="b"/>
          <a:lstStyle/>
          <a:p>
            <a:pPr>
              <a:defRPr/>
            </a:pPr>
            <a:r>
              <a:rPr lang="en-US" sz="4000" dirty="0">
                <a:solidFill>
                  <a:srgbClr val="800000"/>
                </a:solidFill>
                <a:latin typeface="Calibri"/>
                <a:cs typeface="Calibri"/>
              </a:rPr>
              <a:t>summary</a:t>
            </a:r>
          </a:p>
        </p:txBody>
      </p:sp>
      <p:sp>
        <p:nvSpPr>
          <p:cNvPr id="150531" name="Rectangle 3"/>
          <p:cNvSpPr>
            <a:spLocks noGrp="1" noChangeArrowheads="1"/>
          </p:cNvSpPr>
          <p:nvPr>
            <p:ph type="body" idx="1"/>
          </p:nvPr>
        </p:nvSpPr>
        <p:spPr>
          <a:xfrm>
            <a:off x="755650" y="1812005"/>
            <a:ext cx="7570788" cy="5045995"/>
          </a:xfrm>
        </p:spPr>
        <p:txBody>
          <a:bodyPr lIns="92075" tIns="46038" rIns="92075" bIns="46038"/>
          <a:lstStyle/>
          <a:p>
            <a:r>
              <a:rPr lang="en-US" sz="2400" dirty="0">
                <a:solidFill>
                  <a:srgbClr val="800000"/>
                </a:solidFill>
              </a:rPr>
              <a:t>Introduction</a:t>
            </a:r>
          </a:p>
          <a:p>
            <a:r>
              <a:rPr lang="en-US" sz="2400" dirty="0">
                <a:solidFill>
                  <a:srgbClr val="800000"/>
                </a:solidFill>
              </a:rPr>
              <a:t>Impact of cancer and patients’ psychosocial needs </a:t>
            </a:r>
          </a:p>
          <a:p>
            <a:r>
              <a:rPr lang="en-US" sz="2400" dirty="0">
                <a:solidFill>
                  <a:srgbClr val="800000"/>
                </a:solidFill>
              </a:rPr>
              <a:t>Consequences of severe distress &amp; depression</a:t>
            </a:r>
          </a:p>
          <a:p>
            <a:r>
              <a:rPr lang="en-US" sz="2400" dirty="0">
                <a:solidFill>
                  <a:srgbClr val="800000"/>
                </a:solidFill>
              </a:rPr>
              <a:t>Evidence-based Psychosocial interventions </a:t>
            </a:r>
          </a:p>
          <a:p>
            <a:r>
              <a:rPr lang="en-US" sz="2400" dirty="0">
                <a:solidFill>
                  <a:srgbClr val="800000"/>
                </a:solidFill>
              </a:rPr>
              <a:t>Psychosocial care value for clinical outcomes</a:t>
            </a:r>
          </a:p>
          <a:p>
            <a:r>
              <a:rPr lang="en-US" sz="2400" dirty="0">
                <a:solidFill>
                  <a:srgbClr val="800000"/>
                </a:solidFill>
              </a:rPr>
              <a:t>IPOS Standard for Quality Cancer Care</a:t>
            </a:r>
          </a:p>
          <a:p>
            <a:endParaRPr lang="en-US" sz="1600" dirty="0"/>
          </a:p>
        </p:txBody>
      </p:sp>
      <p:sp>
        <p:nvSpPr>
          <p:cNvPr id="6" name="Line 4"/>
          <p:cNvSpPr>
            <a:spLocks noChangeShapeType="1"/>
          </p:cNvSpPr>
          <p:nvPr/>
        </p:nvSpPr>
        <p:spPr bwMode="auto">
          <a:xfrm>
            <a:off x="539750" y="1234991"/>
            <a:ext cx="8226425" cy="0"/>
          </a:xfrm>
          <a:prstGeom prst="line">
            <a:avLst/>
          </a:prstGeom>
          <a:noFill/>
          <a:ln w="508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Title 6"/>
          <p:cNvSpPr txBox="1">
            <a:spLocks/>
          </p:cNvSpPr>
          <p:nvPr/>
        </p:nvSpPr>
        <p:spPr bwMode="auto">
          <a:xfrm>
            <a:off x="4026806" y="239058"/>
            <a:ext cx="4968044"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r">
              <a:defRPr/>
            </a:pPr>
            <a:r>
              <a:rPr lang="en-US" sz="1100" dirty="0">
                <a:solidFill>
                  <a:schemeClr val="bg1">
                    <a:lumMod val="50000"/>
                  </a:schemeClr>
                </a:solidFill>
                <a:latin typeface="Calibri"/>
                <a:cs typeface="Calibri"/>
              </a:rPr>
              <a:t>IPOS - Luzia Travado</a:t>
            </a:r>
          </a:p>
        </p:txBody>
      </p:sp>
    </p:spTree>
    <p:extLst>
      <p:ext uri="{BB962C8B-B14F-4D97-AF65-F5344CB8AC3E}">
        <p14:creationId xmlns:p14="http://schemas.microsoft.com/office/powerpoint/2010/main" val="813355311"/>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a:alphaModFix amt="30000"/>
            <a:extLst>
              <a:ext uri="{28A0092B-C50C-407E-A947-70E740481C1C}">
                <a14:useLocalDpi xmlns:a14="http://schemas.microsoft.com/office/drawing/2010/main"/>
              </a:ext>
            </a:extLst>
          </a:blip>
          <a:srcRect/>
          <a:stretch>
            <a:fillRect/>
          </a:stretch>
        </p:blipFill>
        <p:spPr bwMode="auto">
          <a:xfrm>
            <a:off x="0" y="-603250"/>
            <a:ext cx="9144000" cy="748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a:xfrm>
            <a:off x="457200" y="274638"/>
            <a:ext cx="7772400" cy="1143000"/>
          </a:xfrm>
        </p:spPr>
        <p:txBody>
          <a:bodyPr>
            <a:normAutofit fontScale="90000"/>
          </a:bodyPr>
          <a:lstStyle/>
          <a:p>
            <a:r>
              <a:rPr lang="en-US" b="1" dirty="0"/>
              <a:t> </a:t>
            </a:r>
            <a:r>
              <a:rPr lang="pt-PT" dirty="0"/>
              <a:t/>
            </a:r>
            <a:br>
              <a:rPr lang="pt-PT" dirty="0"/>
            </a:br>
            <a:r>
              <a:rPr lang="en-US" b="1" dirty="0">
                <a:solidFill>
                  <a:srgbClr val="3366FF"/>
                </a:solidFill>
              </a:rPr>
              <a:t>EPAAC – WP7 on Healthcare </a:t>
            </a:r>
            <a:br>
              <a:rPr lang="en-US" b="1" dirty="0">
                <a:solidFill>
                  <a:srgbClr val="3366FF"/>
                </a:solidFill>
              </a:rPr>
            </a:br>
            <a:r>
              <a:rPr lang="en-US" b="1" dirty="0">
                <a:solidFill>
                  <a:srgbClr val="FF0000"/>
                </a:solidFill>
              </a:rPr>
              <a:t>Psychosocial Oncology Action</a:t>
            </a:r>
            <a:endParaRPr lang="en-US" b="1" dirty="0"/>
          </a:p>
        </p:txBody>
      </p:sp>
      <p:sp>
        <p:nvSpPr>
          <p:cNvPr id="10" name="TextBox 9"/>
          <p:cNvSpPr txBox="1"/>
          <p:nvPr/>
        </p:nvSpPr>
        <p:spPr>
          <a:xfrm>
            <a:off x="1000872" y="6414927"/>
            <a:ext cx="8020380" cy="430887"/>
          </a:xfrm>
          <a:prstGeom prst="rect">
            <a:avLst/>
          </a:prstGeom>
          <a:noFill/>
        </p:spPr>
        <p:txBody>
          <a:bodyPr wrap="square" rtlCol="0">
            <a:spAutoFit/>
          </a:bodyPr>
          <a:lstStyle/>
          <a:p>
            <a:pPr algn="r"/>
            <a:r>
              <a:rPr lang="en-US" sz="1100" i="1" dirty="0">
                <a:solidFill>
                  <a:schemeClr val="bg1">
                    <a:lumMod val="50000"/>
                  </a:schemeClr>
                </a:solidFill>
              </a:rPr>
              <a:t>Travado et al. Psychosocial Oncology Care Resources in Europe: a study under the European Partnership on Action Against Cancer [EPAAC]. Psycho-oncology 2015; DOI: 10.1002/pon.4044</a:t>
            </a:r>
          </a:p>
        </p:txBody>
      </p:sp>
      <p:pic>
        <p:nvPicPr>
          <p:cNvPr id="5" name="Picture 4"/>
          <p:cNvPicPr>
            <a:picLocks noChangeAspect="1"/>
          </p:cNvPicPr>
          <p:nvPr/>
        </p:nvPicPr>
        <p:blipFill>
          <a:blip r:embed="rId3"/>
          <a:stretch>
            <a:fillRect/>
          </a:stretch>
        </p:blipFill>
        <p:spPr>
          <a:xfrm>
            <a:off x="104744" y="0"/>
            <a:ext cx="8811763" cy="3451412"/>
          </a:xfrm>
          <a:prstGeom prst="rect">
            <a:avLst/>
          </a:prstGeom>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10824" y="4366607"/>
            <a:ext cx="1610428" cy="125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IPOS_logo_color1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10824" y="5617690"/>
            <a:ext cx="1610428" cy="7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a:spLocks noGrp="1"/>
          </p:cNvSpPr>
          <p:nvPr>
            <p:ph idx="1"/>
          </p:nvPr>
        </p:nvSpPr>
        <p:spPr>
          <a:xfrm>
            <a:off x="237068" y="3752550"/>
            <a:ext cx="8679440" cy="3109258"/>
          </a:xfrm>
        </p:spPr>
        <p:txBody>
          <a:bodyPr>
            <a:normAutofit fontScale="25000" lnSpcReduction="20000"/>
          </a:bodyPr>
          <a:lstStyle/>
          <a:p>
            <a:pPr marL="0" indent="0">
              <a:buNone/>
            </a:pPr>
            <a:r>
              <a:rPr lang="en-US" sz="9600" b="1" dirty="0">
                <a:solidFill>
                  <a:srgbClr val="800000"/>
                </a:solidFill>
              </a:rPr>
              <a:t>Preliminary results from the European survey 		</a:t>
            </a:r>
            <a:r>
              <a:rPr lang="en-US" sz="6400" dirty="0">
                <a:solidFill>
                  <a:srgbClr val="7F7F7F"/>
                </a:solidFill>
              </a:rPr>
              <a:t>N=</a:t>
            </a:r>
            <a:r>
              <a:rPr lang="en-US" sz="6400" dirty="0">
                <a:solidFill>
                  <a:srgbClr val="800000"/>
                </a:solidFill>
              </a:rPr>
              <a:t>27</a:t>
            </a:r>
            <a:r>
              <a:rPr lang="en-US" sz="6400" dirty="0">
                <a:solidFill>
                  <a:srgbClr val="7F7F7F"/>
                </a:solidFill>
              </a:rPr>
              <a:t>/30 countries (</a:t>
            </a:r>
            <a:r>
              <a:rPr lang="en-US" sz="6400" dirty="0">
                <a:solidFill>
                  <a:srgbClr val="800000"/>
                </a:solidFill>
              </a:rPr>
              <a:t>87%</a:t>
            </a:r>
            <a:r>
              <a:rPr lang="en-US" sz="6400" dirty="0">
                <a:solidFill>
                  <a:srgbClr val="7F7F7F"/>
                </a:solidFill>
              </a:rPr>
              <a:t>)   (2013)</a:t>
            </a:r>
            <a:endParaRPr lang="pt-PT" sz="6400" b="1" dirty="0">
              <a:solidFill>
                <a:srgbClr val="7F7F7F"/>
              </a:solidFill>
              <a:effectLst>
                <a:outerShdw blurRad="50800" dist="38100" dir="2700000" algn="tl" rotWithShape="0">
                  <a:schemeClr val="bg1">
                    <a:lumMod val="85000"/>
                    <a:alpha val="43000"/>
                  </a:schemeClr>
                </a:outerShdw>
              </a:effectLst>
            </a:endParaRPr>
          </a:p>
          <a:p>
            <a:pPr marL="0" indent="0">
              <a:buNone/>
            </a:pPr>
            <a:r>
              <a:rPr lang="pt-PT" sz="9600" b="1" dirty="0">
                <a:solidFill>
                  <a:srgbClr val="800000"/>
                </a:solidFill>
                <a:effectLst>
                  <a:outerShdw blurRad="50800" dist="38100" dir="2700000" algn="tl" rotWithShape="0">
                    <a:schemeClr val="bg1">
                      <a:lumMod val="85000"/>
                      <a:alpha val="43000"/>
                    </a:schemeClr>
                  </a:outerShdw>
                </a:effectLst>
              </a:rPr>
              <a:t>1. </a:t>
            </a:r>
            <a:r>
              <a:rPr lang="pt-PT" sz="9600" b="1" dirty="0" err="1">
                <a:solidFill>
                  <a:srgbClr val="800000"/>
                </a:solidFill>
                <a:effectLst>
                  <a:outerShdw blurRad="50800" dist="38100" dir="2700000" algn="tl" rotWithShape="0">
                    <a:schemeClr val="bg1">
                      <a:lumMod val="85000"/>
                      <a:alpha val="43000"/>
                    </a:schemeClr>
                  </a:outerShdw>
                </a:effectLst>
              </a:rPr>
              <a:t>National</a:t>
            </a:r>
            <a:r>
              <a:rPr lang="pt-PT" sz="9600" b="1" dirty="0">
                <a:solidFill>
                  <a:srgbClr val="800000"/>
                </a:solidFill>
                <a:effectLst>
                  <a:outerShdw blurRad="50800" dist="38100" dir="2700000" algn="tl" rotWithShape="0">
                    <a:schemeClr val="bg1">
                      <a:lumMod val="85000"/>
                      <a:alpha val="43000"/>
                    </a:schemeClr>
                  </a:outerShdw>
                </a:effectLst>
              </a:rPr>
              <a:t> </a:t>
            </a:r>
            <a:r>
              <a:rPr lang="pt-PT" sz="9600" b="1" dirty="0" err="1">
                <a:solidFill>
                  <a:srgbClr val="800000"/>
                </a:solidFill>
                <a:effectLst>
                  <a:outerShdw blurRad="50800" dist="38100" dir="2700000" algn="tl" rotWithShape="0">
                    <a:schemeClr val="bg1">
                      <a:lumMod val="85000"/>
                      <a:alpha val="43000"/>
                    </a:schemeClr>
                  </a:outerShdw>
                </a:effectLst>
              </a:rPr>
              <a:t>Cancer</a:t>
            </a:r>
            <a:r>
              <a:rPr lang="pt-PT" sz="9600" b="1" dirty="0">
                <a:solidFill>
                  <a:srgbClr val="800000"/>
                </a:solidFill>
                <a:effectLst>
                  <a:outerShdw blurRad="50800" dist="38100" dir="2700000" algn="tl" rotWithShape="0">
                    <a:schemeClr val="bg1">
                      <a:lumMod val="85000"/>
                      <a:alpha val="43000"/>
                    </a:schemeClr>
                  </a:outerShdw>
                </a:effectLst>
              </a:rPr>
              <a:t> </a:t>
            </a:r>
            <a:r>
              <a:rPr lang="pt-PT" sz="9600" b="1" dirty="0" err="1">
                <a:solidFill>
                  <a:srgbClr val="800000"/>
                </a:solidFill>
                <a:effectLst>
                  <a:outerShdw blurRad="50800" dist="38100" dir="2700000" algn="tl" rotWithShape="0">
                    <a:schemeClr val="bg1">
                      <a:lumMod val="85000"/>
                      <a:alpha val="43000"/>
                    </a:schemeClr>
                  </a:outerShdw>
                </a:effectLst>
              </a:rPr>
              <a:t>Control</a:t>
            </a:r>
            <a:r>
              <a:rPr lang="pt-PT" sz="9600" b="1" dirty="0">
                <a:solidFill>
                  <a:srgbClr val="800000"/>
                </a:solidFill>
                <a:effectLst>
                  <a:outerShdw blurRad="50800" dist="38100" dir="2700000" algn="tl" rotWithShape="0">
                    <a:schemeClr val="bg1">
                      <a:lumMod val="85000"/>
                      <a:alpha val="43000"/>
                    </a:schemeClr>
                  </a:outerShdw>
                </a:effectLst>
              </a:rPr>
              <a:t> </a:t>
            </a:r>
            <a:r>
              <a:rPr lang="pt-PT" sz="9600" b="1" dirty="0" err="1">
                <a:solidFill>
                  <a:srgbClr val="800000"/>
                </a:solidFill>
                <a:effectLst>
                  <a:outerShdw blurRad="50800" dist="38100" dir="2700000" algn="tl" rotWithShape="0">
                    <a:schemeClr val="bg1">
                      <a:lumMod val="85000"/>
                      <a:alpha val="43000"/>
                    </a:schemeClr>
                  </a:outerShdw>
                </a:effectLst>
              </a:rPr>
              <a:t>Plan</a:t>
            </a:r>
            <a:r>
              <a:rPr lang="pt-PT" sz="9600" b="1" dirty="0">
                <a:solidFill>
                  <a:srgbClr val="800000"/>
                </a:solidFill>
                <a:effectLst>
                  <a:outerShdw blurRad="50800" dist="38100" dir="2700000" algn="tl" rotWithShape="0">
                    <a:schemeClr val="bg1">
                      <a:lumMod val="85000"/>
                      <a:alpha val="43000"/>
                    </a:schemeClr>
                  </a:outerShdw>
                </a:effectLst>
              </a:rPr>
              <a:t> (NCCP)</a:t>
            </a:r>
            <a:endParaRPr lang="pt-PT" sz="9600" dirty="0">
              <a:solidFill>
                <a:srgbClr val="800000"/>
              </a:solidFill>
            </a:endParaRPr>
          </a:p>
          <a:p>
            <a:r>
              <a:rPr lang="pt-PT" sz="8000" dirty="0" err="1">
                <a:solidFill>
                  <a:srgbClr val="800000"/>
                </a:solidFill>
              </a:rPr>
              <a:t>Psychosocial</a:t>
            </a:r>
            <a:r>
              <a:rPr lang="pt-PT" sz="8000" dirty="0">
                <a:solidFill>
                  <a:srgbClr val="800000"/>
                </a:solidFill>
              </a:rPr>
              <a:t> </a:t>
            </a:r>
            <a:r>
              <a:rPr lang="pt-PT" sz="8000" dirty="0" err="1">
                <a:solidFill>
                  <a:srgbClr val="800000"/>
                </a:solidFill>
              </a:rPr>
              <a:t>Care</a:t>
            </a:r>
            <a:r>
              <a:rPr lang="pt-PT" sz="8000" dirty="0">
                <a:solidFill>
                  <a:srgbClr val="800000"/>
                </a:solidFill>
              </a:rPr>
              <a:t> </a:t>
            </a:r>
            <a:r>
              <a:rPr lang="pt-PT" sz="8000" dirty="0" err="1">
                <a:solidFill>
                  <a:srgbClr val="800000"/>
                </a:solidFill>
              </a:rPr>
              <a:t>included</a:t>
            </a:r>
            <a:r>
              <a:rPr lang="pt-PT" sz="8000" dirty="0">
                <a:solidFill>
                  <a:srgbClr val="800000"/>
                </a:solidFill>
              </a:rPr>
              <a:t> </a:t>
            </a:r>
            <a:r>
              <a:rPr lang="pt-PT" sz="8000" dirty="0" err="1">
                <a:solidFill>
                  <a:srgbClr val="800000"/>
                </a:solidFill>
              </a:rPr>
              <a:t>in</a:t>
            </a:r>
            <a:r>
              <a:rPr lang="pt-PT" sz="8000" dirty="0">
                <a:solidFill>
                  <a:srgbClr val="800000"/>
                </a:solidFill>
              </a:rPr>
              <a:t> </a:t>
            </a:r>
            <a:r>
              <a:rPr lang="pt-PT" sz="8000" b="1" dirty="0">
                <a:solidFill>
                  <a:srgbClr val="800000"/>
                </a:solidFill>
              </a:rPr>
              <a:t>21</a:t>
            </a:r>
            <a:r>
              <a:rPr lang="pt-PT" sz="8000" dirty="0">
                <a:solidFill>
                  <a:schemeClr val="bg1">
                    <a:lumMod val="50000"/>
                  </a:schemeClr>
                </a:solidFill>
              </a:rPr>
              <a:t>/27 NCCP </a:t>
            </a:r>
            <a:r>
              <a:rPr lang="pt-PT" sz="8000" b="1" dirty="0">
                <a:solidFill>
                  <a:schemeClr val="bg1">
                    <a:lumMod val="50000"/>
                  </a:schemeClr>
                </a:solidFill>
              </a:rPr>
              <a:t> </a:t>
            </a:r>
            <a:r>
              <a:rPr lang="pt-PT" sz="8000" b="1" dirty="0">
                <a:solidFill>
                  <a:srgbClr val="800000"/>
                </a:solidFill>
              </a:rPr>
              <a:t>(77,8%)</a:t>
            </a:r>
            <a:endParaRPr lang="pt-PT" sz="8000" dirty="0">
              <a:solidFill>
                <a:srgbClr val="7F7F7F"/>
              </a:solidFill>
            </a:endParaRPr>
          </a:p>
          <a:p>
            <a:r>
              <a:rPr lang="pt-PT" sz="8000" dirty="0">
                <a:solidFill>
                  <a:srgbClr val="800000"/>
                </a:solidFill>
              </a:rPr>
              <a:t>Budget </a:t>
            </a:r>
            <a:r>
              <a:rPr lang="pt-PT" sz="8000" dirty="0" err="1">
                <a:solidFill>
                  <a:srgbClr val="800000"/>
                </a:solidFill>
              </a:rPr>
              <a:t>only</a:t>
            </a:r>
            <a:r>
              <a:rPr lang="pt-PT" sz="8000" dirty="0">
                <a:solidFill>
                  <a:srgbClr val="800000"/>
                </a:solidFill>
              </a:rPr>
              <a:t> </a:t>
            </a:r>
            <a:r>
              <a:rPr lang="pt-PT" sz="8000" b="1" dirty="0">
                <a:solidFill>
                  <a:srgbClr val="800000"/>
                </a:solidFill>
              </a:rPr>
              <a:t>10</a:t>
            </a:r>
            <a:r>
              <a:rPr lang="pt-PT" sz="8000" dirty="0">
                <a:solidFill>
                  <a:srgbClr val="7F7F7F"/>
                </a:solidFill>
              </a:rPr>
              <a:t>/27 </a:t>
            </a:r>
            <a:r>
              <a:rPr lang="pt-PT" sz="8000" b="1" dirty="0">
                <a:solidFill>
                  <a:srgbClr val="7F7F7F"/>
                </a:solidFill>
              </a:rPr>
              <a:t>(</a:t>
            </a:r>
            <a:r>
              <a:rPr lang="pt-PT" sz="8000" b="1" dirty="0">
                <a:solidFill>
                  <a:srgbClr val="800000"/>
                </a:solidFill>
              </a:rPr>
              <a:t>37%</a:t>
            </a:r>
            <a:r>
              <a:rPr lang="pt-PT" sz="8000" b="1" dirty="0">
                <a:solidFill>
                  <a:srgbClr val="7F7F7F"/>
                </a:solidFill>
              </a:rPr>
              <a:t>)</a:t>
            </a:r>
            <a:r>
              <a:rPr lang="pt-PT" sz="8000" b="1" dirty="0">
                <a:solidFill>
                  <a:srgbClr val="800000"/>
                </a:solidFill>
              </a:rPr>
              <a:t>! </a:t>
            </a:r>
            <a:r>
              <a:rPr lang="pt-PT" sz="8000" dirty="0">
                <a:solidFill>
                  <a:srgbClr val="7F7F7F"/>
                </a:solidFill>
              </a:rPr>
              <a:t>for </a:t>
            </a:r>
            <a:r>
              <a:rPr lang="pt-PT" sz="8000" dirty="0" err="1">
                <a:solidFill>
                  <a:srgbClr val="7F7F7F"/>
                </a:solidFill>
              </a:rPr>
              <a:t>these</a:t>
            </a:r>
            <a:r>
              <a:rPr lang="pt-PT" sz="8000" dirty="0">
                <a:solidFill>
                  <a:srgbClr val="7F7F7F"/>
                </a:solidFill>
              </a:rPr>
              <a:t> </a:t>
            </a:r>
            <a:r>
              <a:rPr lang="pt-PT" sz="8000" dirty="0" err="1">
                <a:solidFill>
                  <a:srgbClr val="7F7F7F"/>
                </a:solidFill>
              </a:rPr>
              <a:t>clinical</a:t>
            </a:r>
            <a:r>
              <a:rPr lang="pt-PT" sz="8000" dirty="0">
                <a:solidFill>
                  <a:srgbClr val="7F7F7F"/>
                </a:solidFill>
              </a:rPr>
              <a:t> </a:t>
            </a:r>
            <a:r>
              <a:rPr lang="pt-PT" sz="8000" dirty="0" err="1">
                <a:solidFill>
                  <a:srgbClr val="7F7F7F"/>
                </a:solidFill>
              </a:rPr>
              <a:t>services</a:t>
            </a:r>
            <a:r>
              <a:rPr lang="pt-PT" sz="8000" dirty="0">
                <a:solidFill>
                  <a:srgbClr val="7F7F7F"/>
                </a:solidFill>
              </a:rPr>
              <a:t> </a:t>
            </a:r>
          </a:p>
          <a:p>
            <a:pPr marL="0" indent="0">
              <a:buNone/>
            </a:pPr>
            <a:r>
              <a:rPr lang="pt-PT" sz="8600" dirty="0">
                <a:solidFill>
                  <a:srgbClr val="7F7F7F"/>
                </a:solidFill>
              </a:rPr>
              <a:t>			</a:t>
            </a:r>
          </a:p>
          <a:p>
            <a:pPr marL="0" indent="0">
              <a:buNone/>
            </a:pPr>
            <a:r>
              <a:rPr lang="pt-PT" sz="5100" dirty="0">
                <a:solidFill>
                  <a:srgbClr val="FFFF00"/>
                </a:solidFill>
              </a:rPr>
              <a:t> </a:t>
            </a:r>
            <a:endParaRPr lang="pt-PT" sz="2000" dirty="0">
              <a:solidFill>
                <a:srgbClr val="FFFF00"/>
              </a:solidFill>
            </a:endParaRPr>
          </a:p>
          <a:p>
            <a:pPr marL="0" indent="0">
              <a:buNone/>
            </a:pPr>
            <a:r>
              <a:rPr lang="pt-PT" sz="3600" dirty="0">
                <a:solidFill>
                  <a:srgbClr val="3366FF"/>
                </a:solidFill>
              </a:rPr>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6120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a:alphaModFix amt="30000"/>
            <a:extLst>
              <a:ext uri="{28A0092B-C50C-407E-A947-70E740481C1C}">
                <a14:useLocalDpi xmlns:a14="http://schemas.microsoft.com/office/drawing/2010/main"/>
              </a:ext>
            </a:extLst>
          </a:blip>
          <a:srcRect/>
          <a:stretch>
            <a:fillRect/>
          </a:stretch>
        </p:blipFill>
        <p:spPr bwMode="auto">
          <a:xfrm>
            <a:off x="0" y="-603250"/>
            <a:ext cx="9144000" cy="748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Chart 11"/>
          <p:cNvGraphicFramePr/>
          <p:nvPr>
            <p:extLst>
              <p:ext uri="{D42A27DB-BD31-4B8C-83A1-F6EECF244321}">
                <p14:modId xmlns:p14="http://schemas.microsoft.com/office/powerpoint/2010/main" val="2267451646"/>
              </p:ext>
            </p:extLst>
          </p:nvPr>
        </p:nvGraphicFramePr>
        <p:xfrm>
          <a:off x="1502337" y="2852936"/>
          <a:ext cx="5270500" cy="360807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44246" y="408959"/>
            <a:ext cx="7985353" cy="1143000"/>
          </a:xfrm>
        </p:spPr>
        <p:txBody>
          <a:bodyPr>
            <a:normAutofit fontScale="90000"/>
          </a:bodyPr>
          <a:lstStyle/>
          <a:p>
            <a:r>
              <a:rPr lang="en-US" b="1" dirty="0"/>
              <a:t> </a:t>
            </a:r>
            <a:r>
              <a:rPr lang="pt-PT" dirty="0"/>
              <a:t/>
            </a:r>
            <a:br>
              <a:rPr lang="pt-PT" dirty="0"/>
            </a:br>
            <a:r>
              <a:rPr lang="en-US" sz="3100" b="1" dirty="0">
                <a:solidFill>
                  <a:srgbClr val="3366FF"/>
                </a:solidFill>
              </a:rPr>
              <a:t>EPAAC – WP7 on Healthcare </a:t>
            </a:r>
            <a:br>
              <a:rPr lang="en-US" sz="3100" b="1" dirty="0">
                <a:solidFill>
                  <a:srgbClr val="3366FF"/>
                </a:solidFill>
              </a:rPr>
            </a:br>
            <a:r>
              <a:rPr lang="en-US" sz="3100" b="1" dirty="0">
                <a:solidFill>
                  <a:srgbClr val="FF0000"/>
                </a:solidFill>
              </a:rPr>
              <a:t>Psychosocial Oncology Action</a:t>
            </a:r>
            <a:br>
              <a:rPr lang="en-US" sz="3100" b="1" dirty="0">
                <a:solidFill>
                  <a:srgbClr val="FF0000"/>
                </a:solidFill>
              </a:rPr>
            </a:br>
            <a:r>
              <a:rPr lang="en-US" sz="2200" b="1" dirty="0">
                <a:solidFill>
                  <a:srgbClr val="3366FF"/>
                </a:solidFill>
              </a:rPr>
              <a:t>Preliminary results from the European survey </a:t>
            </a:r>
            <a:r>
              <a:rPr lang="en-US" sz="2200" dirty="0">
                <a:solidFill>
                  <a:srgbClr val="3366FF"/>
                </a:solidFill>
              </a:rPr>
              <a:t>(27 countries)</a:t>
            </a:r>
            <a:endParaRPr lang="en-US" sz="2200" b="1" dirty="0"/>
          </a:p>
        </p:txBody>
      </p:sp>
      <p:sp>
        <p:nvSpPr>
          <p:cNvPr id="7" name="Content Placeholder 6"/>
          <p:cNvSpPr>
            <a:spLocks noGrp="1"/>
          </p:cNvSpPr>
          <p:nvPr>
            <p:ph idx="1"/>
          </p:nvPr>
        </p:nvSpPr>
        <p:spPr>
          <a:xfrm>
            <a:off x="457200" y="1988840"/>
            <a:ext cx="8229600" cy="4320480"/>
          </a:xfrm>
        </p:spPr>
        <p:txBody>
          <a:bodyPr>
            <a:normAutofit/>
          </a:bodyPr>
          <a:lstStyle/>
          <a:p>
            <a:pPr marL="0" indent="0">
              <a:buNone/>
            </a:pPr>
            <a:r>
              <a:rPr lang="pt-PT" sz="2400" dirty="0">
                <a:solidFill>
                  <a:schemeClr val="tx1">
                    <a:lumMod val="75000"/>
                    <a:lumOff val="25000"/>
                  </a:schemeClr>
                </a:solidFill>
              </a:rPr>
              <a:t> </a:t>
            </a:r>
            <a:r>
              <a:rPr lang="pt-PT" sz="2400" b="1" dirty="0">
                <a:solidFill>
                  <a:srgbClr val="FF0000"/>
                </a:solidFill>
              </a:rPr>
              <a:t>1. NCCP: </a:t>
            </a:r>
            <a:r>
              <a:rPr lang="pt-PT" sz="2400" b="1" dirty="0" err="1">
                <a:solidFill>
                  <a:srgbClr val="FF0000"/>
                </a:solidFill>
              </a:rPr>
              <a:t>Provision</a:t>
            </a:r>
            <a:r>
              <a:rPr lang="pt-PT" sz="2400" b="1" dirty="0">
                <a:solidFill>
                  <a:srgbClr val="FF0000"/>
                </a:solidFill>
              </a:rPr>
              <a:t> </a:t>
            </a:r>
            <a:r>
              <a:rPr lang="pt-PT" sz="2400" b="1" dirty="0" err="1">
                <a:solidFill>
                  <a:srgbClr val="FF0000"/>
                </a:solidFill>
              </a:rPr>
              <a:t>responsibility</a:t>
            </a:r>
            <a:r>
              <a:rPr lang="pt-PT" sz="2400" b="1" dirty="0">
                <a:solidFill>
                  <a:srgbClr val="FF0000"/>
                </a:solidFill>
              </a:rPr>
              <a:t> </a:t>
            </a:r>
            <a:r>
              <a:rPr lang="pt-PT" sz="2400" b="1" dirty="0" err="1">
                <a:solidFill>
                  <a:srgbClr val="FF0000"/>
                </a:solidFill>
              </a:rPr>
              <a:t>of</a:t>
            </a:r>
            <a:r>
              <a:rPr lang="pt-PT" sz="2400" b="1" dirty="0">
                <a:solidFill>
                  <a:srgbClr val="FF0000"/>
                </a:solidFill>
              </a:rPr>
              <a:t> PSOC</a:t>
            </a:r>
            <a:endParaRPr lang="en-US" dirty="0"/>
          </a:p>
          <a:p>
            <a:pPr marL="0" indent="0">
              <a:buNone/>
            </a:pPr>
            <a:endParaRPr lang="en-US" dirty="0"/>
          </a:p>
        </p:txBody>
      </p:sp>
      <p:sp>
        <p:nvSpPr>
          <p:cNvPr id="2" name="Oval 1"/>
          <p:cNvSpPr/>
          <p:nvPr/>
        </p:nvSpPr>
        <p:spPr>
          <a:xfrm>
            <a:off x="1907704" y="3861048"/>
            <a:ext cx="1939280" cy="11521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3" name="Right Arrow 12"/>
          <p:cNvSpPr/>
          <p:nvPr/>
        </p:nvSpPr>
        <p:spPr>
          <a:xfrm>
            <a:off x="1124931" y="5805264"/>
            <a:ext cx="648072" cy="21602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582505" y="6445645"/>
            <a:ext cx="3000145" cy="246221"/>
          </a:xfrm>
          <a:prstGeom prst="rect">
            <a:avLst/>
          </a:prstGeom>
          <a:noFill/>
        </p:spPr>
        <p:txBody>
          <a:bodyPr wrap="square" rtlCol="0">
            <a:spAutoFit/>
          </a:bodyPr>
          <a:lstStyle/>
          <a:p>
            <a:pPr algn="r"/>
            <a:r>
              <a:rPr lang="en-US" sz="1000" i="1" dirty="0">
                <a:solidFill>
                  <a:srgbClr val="7F7F7F"/>
                </a:solidFill>
              </a:rPr>
              <a:t>Travado et al. Psycho-oncology 2015</a:t>
            </a:r>
          </a:p>
        </p:txBody>
      </p:sp>
      <p:sp>
        <p:nvSpPr>
          <p:cNvPr id="14" name="Line 4"/>
          <p:cNvSpPr>
            <a:spLocks noChangeShapeType="1"/>
          </p:cNvSpPr>
          <p:nvPr/>
        </p:nvSpPr>
        <p:spPr bwMode="auto">
          <a:xfrm>
            <a:off x="539750" y="1234991"/>
            <a:ext cx="8226425" cy="0"/>
          </a:xfrm>
          <a:prstGeom prst="line">
            <a:avLst/>
          </a:prstGeom>
          <a:noFill/>
          <a:ln w="508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4422" y="595132"/>
            <a:ext cx="1610428" cy="125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IPOS_logo_color1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84422" y="1920398"/>
            <a:ext cx="1610428" cy="7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514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4071560919"/>
              </p:ext>
            </p:extLst>
          </p:nvPr>
        </p:nvGraphicFramePr>
        <p:xfrm>
          <a:off x="793803" y="324360"/>
          <a:ext cx="7791482" cy="6102753"/>
        </p:xfrm>
        <a:graphic>
          <a:graphicData uri="http://schemas.openxmlformats.org/presentationml/2006/ole">
            <mc:AlternateContent xmlns:mc="http://schemas.openxmlformats.org/markup-compatibility/2006">
              <mc:Choice xmlns:v="urn:schemas-microsoft-com:vml" Requires="v">
                <p:oleObj spid="_x0000_s43014" name="Document" r:id="rId4" imgW="5791200" imgH="5232400" progId="Word.Document.12">
                  <p:embed/>
                </p:oleObj>
              </mc:Choice>
              <mc:Fallback>
                <p:oleObj name="Document" r:id="rId4" imgW="5791200" imgH="5232400" progId="Word.Document.12">
                  <p:embed/>
                  <p:pic>
                    <p:nvPicPr>
                      <p:cNvPr id="0" name=""/>
                      <p:cNvPicPr/>
                      <p:nvPr/>
                    </p:nvPicPr>
                    <p:blipFill>
                      <a:blip r:embed="rId5"/>
                      <a:stretch>
                        <a:fillRect/>
                      </a:stretch>
                    </p:blipFill>
                    <p:spPr>
                      <a:xfrm>
                        <a:off x="793803" y="324360"/>
                        <a:ext cx="7791482" cy="6102753"/>
                      </a:xfrm>
                      <a:prstGeom prst="rect">
                        <a:avLst/>
                      </a:prstGeom>
                    </p:spPr>
                  </p:pic>
                </p:oleObj>
              </mc:Fallback>
            </mc:AlternateContent>
          </a:graphicData>
        </a:graphic>
      </p:graphicFrame>
      <p:sp>
        <p:nvSpPr>
          <p:cNvPr id="7" name="TextBox 6"/>
          <p:cNvSpPr txBox="1"/>
          <p:nvPr/>
        </p:nvSpPr>
        <p:spPr>
          <a:xfrm>
            <a:off x="232035" y="6427113"/>
            <a:ext cx="8438736" cy="415498"/>
          </a:xfrm>
          <a:prstGeom prst="rect">
            <a:avLst/>
          </a:prstGeom>
          <a:noFill/>
        </p:spPr>
        <p:txBody>
          <a:bodyPr wrap="square" rtlCol="0">
            <a:spAutoFit/>
          </a:bodyPr>
          <a:lstStyle/>
          <a:p>
            <a:pPr algn="r"/>
            <a:r>
              <a:rPr lang="en-US" sz="1000" b="1" dirty="0">
                <a:solidFill>
                  <a:schemeClr val="bg1"/>
                </a:solidFill>
                <a:latin typeface="Abadi MT Condensed Light"/>
                <a:cs typeface="Abadi MT Condensed Light"/>
              </a:rPr>
              <a:t>Travado et al. 2015 President’s Plenary International Psycho-Oncology Society: Psychosocial Care as a Human Rights Issue - Challenges and Opportunities. Psycho-oncology under revision </a:t>
            </a:r>
            <a:endParaRPr lang="pt-PT" sz="1000" dirty="0">
              <a:solidFill>
                <a:schemeClr val="bg1"/>
              </a:solidFill>
              <a:latin typeface="Abadi MT Condensed Light"/>
              <a:cs typeface="Abadi MT Condensed Light"/>
            </a:endParaRPr>
          </a:p>
          <a:p>
            <a:pPr algn="r"/>
            <a:r>
              <a:rPr lang="en-US" sz="1100" dirty="0">
                <a:solidFill>
                  <a:schemeClr val="bg1"/>
                </a:solidFill>
                <a:latin typeface="Abadi MT Condensed Light"/>
                <a:cs typeface="Abadi MT Condensed Light"/>
              </a:rPr>
              <a:t> </a:t>
            </a:r>
            <a:endParaRPr lang="pt-PT" sz="1100" dirty="0">
              <a:solidFill>
                <a:schemeClr val="bg1"/>
              </a:solidFill>
              <a:latin typeface="Abadi MT Condensed Light"/>
              <a:cs typeface="Abadi MT Condensed Light"/>
            </a:endParaRPr>
          </a:p>
        </p:txBody>
      </p:sp>
      <p:sp>
        <p:nvSpPr>
          <p:cNvPr id="8" name="TextBox 7"/>
          <p:cNvSpPr txBox="1"/>
          <p:nvPr/>
        </p:nvSpPr>
        <p:spPr>
          <a:xfrm>
            <a:off x="793803" y="176328"/>
            <a:ext cx="7791482" cy="523220"/>
          </a:xfrm>
          <a:prstGeom prst="rect">
            <a:avLst/>
          </a:prstGeom>
          <a:solidFill>
            <a:schemeClr val="bg1"/>
          </a:solidFill>
        </p:spPr>
        <p:txBody>
          <a:bodyPr wrap="square" rtlCol="0">
            <a:spAutoFit/>
          </a:bodyPr>
          <a:lstStyle/>
          <a:p>
            <a:pPr algn="ctr"/>
            <a:r>
              <a:rPr lang="en-US" sz="1400" dirty="0"/>
              <a:t>Self-reported level of development in psychosocial oncology practice among 25 countries </a:t>
            </a:r>
          </a:p>
          <a:p>
            <a:pPr algn="ctr"/>
            <a:r>
              <a:rPr lang="en-US" sz="1400" dirty="0"/>
              <a:t>(out of 28) belonging to the IPOS Federation of psycho-oncology societies </a:t>
            </a:r>
            <a:r>
              <a:rPr lang="en-US" sz="1400" b="1" dirty="0">
                <a:solidFill>
                  <a:srgbClr val="FF0000"/>
                </a:solidFill>
              </a:rPr>
              <a:t>(14 European)</a:t>
            </a:r>
            <a:endParaRPr lang="pt-PT" sz="1400" b="1" dirty="0">
              <a:solidFill>
                <a:srgbClr val="FF0000"/>
              </a:solidFill>
            </a:endParaRPr>
          </a:p>
        </p:txBody>
      </p:sp>
    </p:spTree>
    <p:extLst>
      <p:ext uri="{BB962C8B-B14F-4D97-AF65-F5344CB8AC3E}">
        <p14:creationId xmlns:p14="http://schemas.microsoft.com/office/powerpoint/2010/main" val="1169540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85601" y="1904091"/>
            <a:ext cx="4017288" cy="1708289"/>
          </a:xfrm>
          <a:prstGeom prst="rect">
            <a:avLst/>
          </a:prstGeom>
        </p:spPr>
      </p:pic>
      <p:pic>
        <p:nvPicPr>
          <p:cNvPr id="5" name="Picture 4"/>
          <p:cNvPicPr>
            <a:picLocks noChangeAspect="1"/>
          </p:cNvPicPr>
          <p:nvPr/>
        </p:nvPicPr>
        <p:blipFill>
          <a:blip r:embed="rId4"/>
          <a:stretch>
            <a:fillRect/>
          </a:stretch>
        </p:blipFill>
        <p:spPr>
          <a:xfrm>
            <a:off x="0" y="-138623"/>
            <a:ext cx="4985601" cy="6996623"/>
          </a:xfrm>
          <a:prstGeom prst="rect">
            <a:avLst/>
          </a:prstGeom>
        </p:spPr>
      </p:pic>
      <p:sp>
        <p:nvSpPr>
          <p:cNvPr id="9" name="Rectangle 8"/>
          <p:cNvSpPr/>
          <p:nvPr/>
        </p:nvSpPr>
        <p:spPr>
          <a:xfrm>
            <a:off x="4985601" y="5859982"/>
            <a:ext cx="3876177" cy="646331"/>
          </a:xfrm>
          <a:prstGeom prst="rect">
            <a:avLst/>
          </a:prstGeom>
          <a:solidFill>
            <a:schemeClr val="bg1">
              <a:lumMod val="95000"/>
              <a:alpha val="30000"/>
            </a:schemeClr>
          </a:solidFill>
        </p:spPr>
        <p:txBody>
          <a:bodyPr wrap="square">
            <a:spAutoFit/>
          </a:bodyPr>
          <a:lstStyle/>
          <a:p>
            <a:pPr algn="r"/>
            <a:r>
              <a:rPr lang="en-US" sz="1200" dirty="0">
                <a:solidFill>
                  <a:schemeClr val="bg1"/>
                </a:solidFill>
              </a:rPr>
              <a:t>http://</a:t>
            </a:r>
            <a:r>
              <a:rPr lang="en-US" sz="1200" dirty="0" err="1">
                <a:solidFill>
                  <a:srgbClr val="FFFF00"/>
                </a:solidFill>
              </a:rPr>
              <a:t>www.cancercontrol.eu</a:t>
            </a:r>
            <a:r>
              <a:rPr lang="en-US" sz="1200" dirty="0">
                <a:solidFill>
                  <a:schemeClr val="bg1"/>
                </a:solidFill>
              </a:rPr>
              <a:t>/uploads/images/European_Guide_for_Quality_National_Cancer_Control_Programmes_web.pdf</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2001" y="3612380"/>
            <a:ext cx="5231999" cy="2247602"/>
          </a:xfrm>
          <a:prstGeom prst="rect">
            <a:avLst/>
          </a:prstGeom>
        </p:spPr>
      </p:pic>
      <p:pic>
        <p:nvPicPr>
          <p:cNvPr id="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38334" y="156921"/>
            <a:ext cx="3464554" cy="150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84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alphaModFix amt="20000"/>
            <a:extLst>
              <a:ext uri="{28A0092B-C50C-407E-A947-70E740481C1C}">
                <a14:useLocalDpi xmlns:a14="http://schemas.microsoft.com/office/drawing/2010/main"/>
              </a:ext>
            </a:extLst>
          </a:blip>
          <a:srcRect/>
          <a:stretch>
            <a:fillRect/>
          </a:stretch>
        </p:blipFill>
        <p:spPr bwMode="auto">
          <a:xfrm>
            <a:off x="0" y="7760"/>
            <a:ext cx="9144000" cy="6872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524933" y="429399"/>
            <a:ext cx="7838017" cy="1044388"/>
          </a:xfrm>
        </p:spPr>
        <p:txBody>
          <a:bodyPr/>
          <a:lstStyle/>
          <a:p>
            <a:r>
              <a:rPr lang="en-GB" b="1" dirty="0">
                <a:solidFill>
                  <a:srgbClr val="800000"/>
                </a:solidFill>
              </a:rPr>
              <a:t>Programme elements</a:t>
            </a:r>
            <a:r>
              <a:rPr lang="pt-PT" b="1" dirty="0">
                <a:solidFill>
                  <a:srgbClr val="800000"/>
                </a:solidFill>
              </a:rPr>
              <a:t/>
            </a:r>
            <a:br>
              <a:rPr lang="pt-PT" b="1" dirty="0">
                <a:solidFill>
                  <a:srgbClr val="800000"/>
                </a:solidFill>
              </a:rPr>
            </a:br>
            <a:r>
              <a:rPr lang="en-GB" sz="1600" dirty="0">
                <a:solidFill>
                  <a:srgbClr val="800000"/>
                </a:solidFill>
              </a:rPr>
              <a:t>NCCP needs to include the following elements for quality psycho-oncological care:</a:t>
            </a:r>
            <a:r>
              <a:rPr lang="pt-PT" sz="1600" dirty="0">
                <a:solidFill>
                  <a:srgbClr val="800000"/>
                </a:solidFill>
              </a:rPr>
              <a:t/>
            </a:r>
            <a:br>
              <a:rPr lang="pt-PT" sz="1600" dirty="0">
                <a:solidFill>
                  <a:srgbClr val="800000"/>
                </a:solidFill>
              </a:rPr>
            </a:br>
            <a:endParaRPr lang="en-US" sz="1600" dirty="0">
              <a:solidFill>
                <a:srgbClr val="800000"/>
              </a:solidFill>
            </a:endParaRPr>
          </a:p>
        </p:txBody>
      </p:sp>
      <p:sp>
        <p:nvSpPr>
          <p:cNvPr id="3" name="Content Placeholder 2"/>
          <p:cNvSpPr>
            <a:spLocks noGrp="1"/>
          </p:cNvSpPr>
          <p:nvPr>
            <p:ph idx="1"/>
          </p:nvPr>
        </p:nvSpPr>
        <p:spPr>
          <a:xfrm>
            <a:off x="355600" y="1493168"/>
            <a:ext cx="8788400" cy="4208930"/>
          </a:xfrm>
        </p:spPr>
        <p:txBody>
          <a:bodyPr>
            <a:noAutofit/>
          </a:bodyPr>
          <a:lstStyle/>
          <a:p>
            <a:pPr lvl="0"/>
            <a:r>
              <a:rPr lang="en-GB" sz="2000" dirty="0">
                <a:solidFill>
                  <a:srgbClr val="800000"/>
                </a:solidFill>
              </a:rPr>
              <a:t>Training</a:t>
            </a:r>
            <a:r>
              <a:rPr lang="en-GB" sz="2000" dirty="0">
                <a:solidFill>
                  <a:schemeClr val="tx1">
                    <a:lumMod val="85000"/>
                    <a:lumOff val="15000"/>
                  </a:schemeClr>
                </a:solidFill>
              </a:rPr>
              <a:t> of health care professionals in the psychosocial aspects of cancer</a:t>
            </a:r>
            <a:endParaRPr lang="pt-PT" sz="2000" dirty="0">
              <a:solidFill>
                <a:schemeClr val="tx1">
                  <a:lumMod val="85000"/>
                  <a:lumOff val="15000"/>
                </a:schemeClr>
              </a:solidFill>
            </a:endParaRPr>
          </a:p>
          <a:p>
            <a:pPr lvl="0"/>
            <a:r>
              <a:rPr lang="en-GB" sz="2000" dirty="0">
                <a:solidFill>
                  <a:schemeClr val="tx1">
                    <a:lumMod val="85000"/>
                    <a:lumOff val="15000"/>
                  </a:schemeClr>
                </a:solidFill>
              </a:rPr>
              <a:t>Inclusion of routine </a:t>
            </a:r>
            <a:r>
              <a:rPr lang="en-GB" sz="2000" dirty="0">
                <a:solidFill>
                  <a:srgbClr val="800000"/>
                </a:solidFill>
              </a:rPr>
              <a:t>Screening for Distress</a:t>
            </a:r>
            <a:r>
              <a:rPr lang="en-GB" sz="2000" dirty="0">
                <a:solidFill>
                  <a:schemeClr val="tx1">
                    <a:lumMod val="85000"/>
                    <a:lumOff val="15000"/>
                  </a:schemeClr>
                </a:solidFill>
              </a:rPr>
              <a:t>, the 6</a:t>
            </a:r>
            <a:r>
              <a:rPr lang="en-GB" sz="2000" baseline="30000" dirty="0">
                <a:solidFill>
                  <a:schemeClr val="tx1">
                    <a:lumMod val="85000"/>
                    <a:lumOff val="15000"/>
                  </a:schemeClr>
                </a:solidFill>
              </a:rPr>
              <a:t>th</a:t>
            </a:r>
            <a:r>
              <a:rPr lang="en-GB" sz="2000" dirty="0">
                <a:solidFill>
                  <a:schemeClr val="tx1">
                    <a:lumMod val="85000"/>
                    <a:lumOff val="15000"/>
                  </a:schemeClr>
                </a:solidFill>
              </a:rPr>
              <a:t> Vital Sign</a:t>
            </a:r>
            <a:r>
              <a:rPr lang="en-GB" sz="2000" baseline="30000" dirty="0">
                <a:solidFill>
                  <a:schemeClr val="tx1">
                    <a:lumMod val="85000"/>
                    <a:lumOff val="15000"/>
                  </a:schemeClr>
                </a:solidFill>
                <a:sym typeface="Symbol"/>
                <a:hlinkClick r:id="rId3" action="ppaction://hlinkfile"/>
              </a:rPr>
              <a:t></a:t>
            </a:r>
            <a:r>
              <a:rPr lang="en-GB" sz="2000" dirty="0">
                <a:solidFill>
                  <a:schemeClr val="tx1">
                    <a:lumMod val="85000"/>
                    <a:lumOff val="15000"/>
                  </a:schemeClr>
                </a:solidFill>
              </a:rPr>
              <a:t> of cancer patients</a:t>
            </a:r>
            <a:endParaRPr lang="pt-PT" sz="2000" dirty="0">
              <a:solidFill>
                <a:schemeClr val="tx1">
                  <a:lumMod val="85000"/>
                  <a:lumOff val="15000"/>
                </a:schemeClr>
              </a:solidFill>
            </a:endParaRPr>
          </a:p>
          <a:p>
            <a:pPr lvl="0"/>
            <a:r>
              <a:rPr lang="en-GB" sz="2000" dirty="0">
                <a:solidFill>
                  <a:schemeClr val="tx1">
                    <a:lumMod val="85000"/>
                    <a:lumOff val="15000"/>
                  </a:schemeClr>
                </a:solidFill>
              </a:rPr>
              <a:t>Employ </a:t>
            </a:r>
            <a:r>
              <a:rPr lang="en-GB" sz="2000" dirty="0">
                <a:solidFill>
                  <a:srgbClr val="800000"/>
                </a:solidFill>
              </a:rPr>
              <a:t>evidence-based treatments </a:t>
            </a:r>
            <a:r>
              <a:rPr lang="en-GB" sz="2000" dirty="0">
                <a:solidFill>
                  <a:schemeClr val="tx1">
                    <a:lumMod val="85000"/>
                    <a:lumOff val="15000"/>
                  </a:schemeClr>
                </a:solidFill>
              </a:rPr>
              <a:t>for symptoms and psychosocial needs identified through Screening for Distress  </a:t>
            </a:r>
            <a:endParaRPr lang="pt-PT" sz="2000" dirty="0">
              <a:solidFill>
                <a:schemeClr val="tx1">
                  <a:lumMod val="85000"/>
                  <a:lumOff val="15000"/>
                </a:schemeClr>
              </a:solidFill>
            </a:endParaRPr>
          </a:p>
          <a:p>
            <a:pPr lvl="0"/>
            <a:r>
              <a:rPr lang="en-GB" sz="2000" dirty="0">
                <a:solidFill>
                  <a:schemeClr val="tx1">
                    <a:lumMod val="85000"/>
                    <a:lumOff val="15000"/>
                  </a:schemeClr>
                </a:solidFill>
              </a:rPr>
              <a:t>Development of </a:t>
            </a:r>
            <a:r>
              <a:rPr lang="en-GB" sz="2000" dirty="0">
                <a:solidFill>
                  <a:srgbClr val="800000"/>
                </a:solidFill>
              </a:rPr>
              <a:t>minimum practice standards in Psycho-oncology Services </a:t>
            </a:r>
            <a:endParaRPr lang="pt-PT" sz="2000" dirty="0">
              <a:solidFill>
                <a:srgbClr val="800000"/>
              </a:solidFill>
            </a:endParaRPr>
          </a:p>
          <a:p>
            <a:pPr lvl="0"/>
            <a:r>
              <a:rPr lang="en-GB" sz="2000" dirty="0">
                <a:solidFill>
                  <a:schemeClr val="tx1">
                    <a:lumMod val="85000"/>
                    <a:lumOff val="15000"/>
                  </a:schemeClr>
                </a:solidFill>
              </a:rPr>
              <a:t>Implementation and </a:t>
            </a:r>
            <a:r>
              <a:rPr lang="en-GB" sz="2000" dirty="0">
                <a:solidFill>
                  <a:srgbClr val="800000"/>
                </a:solidFill>
              </a:rPr>
              <a:t>integration of psycho-oncology programmes into cancer multidisciplinary teams </a:t>
            </a:r>
            <a:r>
              <a:rPr lang="en-GB" sz="2000" dirty="0">
                <a:solidFill>
                  <a:schemeClr val="tx1">
                    <a:lumMod val="85000"/>
                    <a:lumOff val="15000"/>
                  </a:schemeClr>
                </a:solidFill>
              </a:rPr>
              <a:t>(MDTs)</a:t>
            </a:r>
            <a:endParaRPr lang="pt-PT" sz="2000" dirty="0">
              <a:solidFill>
                <a:schemeClr val="tx1">
                  <a:lumMod val="85000"/>
                  <a:lumOff val="15000"/>
                </a:schemeClr>
              </a:solidFill>
            </a:endParaRPr>
          </a:p>
          <a:p>
            <a:pPr lvl="0"/>
            <a:r>
              <a:rPr lang="en-GB" sz="2000" dirty="0">
                <a:solidFill>
                  <a:srgbClr val="800000"/>
                </a:solidFill>
              </a:rPr>
              <a:t>Allocation of funds at the NHS </a:t>
            </a:r>
            <a:r>
              <a:rPr lang="en-GB" sz="2000" dirty="0">
                <a:solidFill>
                  <a:schemeClr val="tx1">
                    <a:lumMod val="85000"/>
                    <a:lumOff val="15000"/>
                  </a:schemeClr>
                </a:solidFill>
              </a:rPr>
              <a:t>to ensure that comprehensive cancer  care includes psychosocial care as standard</a:t>
            </a:r>
            <a:endParaRPr lang="pt-PT" sz="2000" dirty="0">
              <a:solidFill>
                <a:schemeClr val="tx1">
                  <a:lumMod val="85000"/>
                  <a:lumOff val="15000"/>
                </a:schemeClr>
              </a:solidFill>
            </a:endParaRPr>
          </a:p>
          <a:p>
            <a:endParaRPr lang="en-US" sz="20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2652" y="7759"/>
            <a:ext cx="931348" cy="1307022"/>
          </a:xfrm>
          <a:prstGeom prst="rect">
            <a:avLst/>
          </a:prstGeom>
        </p:spPr>
      </p:pic>
      <p:sp>
        <p:nvSpPr>
          <p:cNvPr id="6" name="Title 6"/>
          <p:cNvSpPr txBox="1">
            <a:spLocks/>
          </p:cNvSpPr>
          <p:nvPr/>
        </p:nvSpPr>
        <p:spPr bwMode="auto">
          <a:xfrm>
            <a:off x="3244608" y="25817"/>
            <a:ext cx="4968044"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r">
              <a:defRPr/>
            </a:pPr>
            <a:r>
              <a:rPr lang="en-US" sz="1100" dirty="0">
                <a:solidFill>
                  <a:schemeClr val="bg1">
                    <a:lumMod val="50000"/>
                  </a:schemeClr>
                </a:solidFill>
                <a:latin typeface="Calibri"/>
                <a:cs typeface="Calibri"/>
              </a:rPr>
              <a:t>Integration of Psychosocial Oncology Care in Routine Oncology </a:t>
            </a:r>
          </a:p>
          <a:p>
            <a:pPr algn="r">
              <a:defRPr/>
            </a:pPr>
            <a:r>
              <a:rPr lang="en-US" sz="1100" dirty="0">
                <a:solidFill>
                  <a:schemeClr val="bg1">
                    <a:lumMod val="50000"/>
                  </a:schemeClr>
                </a:solidFill>
                <a:latin typeface="Calibri"/>
                <a:cs typeface="Calibri"/>
              </a:rPr>
              <a:t>IPOS - Luzia Travado</a:t>
            </a:r>
          </a:p>
        </p:txBody>
      </p:sp>
      <p:sp>
        <p:nvSpPr>
          <p:cNvPr id="7" name="Line 4"/>
          <p:cNvSpPr>
            <a:spLocks noChangeShapeType="1"/>
          </p:cNvSpPr>
          <p:nvPr/>
        </p:nvSpPr>
        <p:spPr bwMode="auto">
          <a:xfrm>
            <a:off x="539750" y="1330572"/>
            <a:ext cx="8226425" cy="0"/>
          </a:xfrm>
          <a:prstGeom prst="line">
            <a:avLst/>
          </a:prstGeom>
          <a:noFill/>
          <a:ln w="508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129879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melancia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1165" y="2473159"/>
            <a:ext cx="2535606" cy="238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abraço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5930" y="2464971"/>
            <a:ext cx="2642355" cy="23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icicletas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8294" y="2473159"/>
            <a:ext cx="2633583" cy="234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p:txBody>
          <a:bodyPr/>
          <a:lstStyle/>
          <a:p>
            <a:endParaRPr lang="pt-PT">
              <a:latin typeface="Calibri" charset="0"/>
              <a:ea typeface="ＭＳ Ｐゴシック" charset="0"/>
              <a:cs typeface="ＭＳ Ｐゴシック" charset="0"/>
            </a:endParaRPr>
          </a:p>
        </p:txBody>
      </p:sp>
      <p:pic>
        <p:nvPicPr>
          <p:cNvPr id="46084" name="Picture 4" descr="espelho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5008" y="-8187"/>
            <a:ext cx="2629136" cy="247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Logo_rosa_sombr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04961" y="-46203"/>
            <a:ext cx="9001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ogaRG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08294" y="0"/>
            <a:ext cx="2633583" cy="247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lvaRG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63954" y="1"/>
            <a:ext cx="2629687" cy="247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lerRGB"/>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44" y="2473159"/>
            <a:ext cx="2633579" cy="234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icnicRGB"/>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4703289"/>
            <a:ext cx="2424128" cy="21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dançaRGB"/>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24128" y="4703289"/>
            <a:ext cx="2139826" cy="216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grupoRGB"/>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35645" y="4703288"/>
            <a:ext cx="2299613" cy="21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tricot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690768" y="0"/>
            <a:ext cx="2686003" cy="246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massa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74888" y="4715183"/>
            <a:ext cx="2366256" cy="21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Logo_rosa_sombra"/>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308294" y="1893875"/>
            <a:ext cx="579285" cy="57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87579" y="2042702"/>
            <a:ext cx="3142422" cy="369332"/>
          </a:xfrm>
          <a:prstGeom prst="rect">
            <a:avLst/>
          </a:prstGeom>
          <a:noFill/>
        </p:spPr>
        <p:txBody>
          <a:bodyPr wrap="square" rtlCol="0">
            <a:spAutoFit/>
          </a:bodyPr>
          <a:lstStyle/>
          <a:p>
            <a:r>
              <a:rPr lang="en-US" b="1" dirty="0">
                <a:solidFill>
                  <a:schemeClr val="bg1"/>
                </a:solidFill>
              </a:rPr>
              <a:t>Add quality to life project</a:t>
            </a:r>
          </a:p>
        </p:txBody>
      </p:sp>
    </p:spTree>
    <p:extLst>
      <p:ext uri="{BB962C8B-B14F-4D97-AF65-F5344CB8AC3E}">
        <p14:creationId xmlns:p14="http://schemas.microsoft.com/office/powerpoint/2010/main" val="142275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17520"/>
            <a:ext cx="9143999" cy="4587240"/>
          </a:xfrm>
          <a:prstGeom prst="rect">
            <a:avLst/>
          </a:prstGeom>
        </p:spPr>
      </p:pic>
      <p:pic>
        <p:nvPicPr>
          <p:cNvPr id="9" name="Picture 8" descr="DSC_0134_TF.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464" y="-657808"/>
            <a:ext cx="9196463" cy="4122368"/>
          </a:xfrm>
          <a:prstGeom prst="rect">
            <a:avLst/>
          </a:prstGeom>
        </p:spPr>
      </p:pic>
      <p:pic>
        <p:nvPicPr>
          <p:cNvPr id="3" name="Picture 2" descr="Logo_CF_Horizontal_EN.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3464561"/>
            <a:ext cx="3586429" cy="1043472"/>
          </a:xfrm>
          <a:prstGeom prst="rect">
            <a:avLst/>
          </a:prstGeom>
        </p:spPr>
      </p:pic>
      <p:sp>
        <p:nvSpPr>
          <p:cNvPr id="2" name="TextBox 1"/>
          <p:cNvSpPr txBox="1"/>
          <p:nvPr/>
        </p:nvSpPr>
        <p:spPr>
          <a:xfrm>
            <a:off x="1060449" y="4511713"/>
            <a:ext cx="2120899" cy="369332"/>
          </a:xfrm>
          <a:prstGeom prst="rect">
            <a:avLst/>
          </a:prstGeom>
          <a:noFill/>
        </p:spPr>
        <p:txBody>
          <a:bodyPr wrap="square" rtlCol="0">
            <a:spAutoFit/>
          </a:bodyPr>
          <a:lstStyle/>
          <a:p>
            <a:pPr algn="r"/>
            <a:r>
              <a:rPr lang="en-US" b="1" dirty="0">
                <a:solidFill>
                  <a:schemeClr val="tx1">
                    <a:lumMod val="65000"/>
                    <a:lumOff val="35000"/>
                  </a:schemeClr>
                </a:solidFill>
              </a:rPr>
              <a:t>Lisbon, Portugal</a:t>
            </a:r>
          </a:p>
        </p:txBody>
      </p:sp>
      <p:sp>
        <p:nvSpPr>
          <p:cNvPr id="4" name="Rectangle 3"/>
          <p:cNvSpPr/>
          <p:nvPr/>
        </p:nvSpPr>
        <p:spPr>
          <a:xfrm>
            <a:off x="3467897" y="3427122"/>
            <a:ext cx="2867304" cy="646331"/>
          </a:xfrm>
          <a:prstGeom prst="rect">
            <a:avLst/>
          </a:prstGeom>
        </p:spPr>
        <p:txBody>
          <a:bodyPr wrap="none">
            <a:spAutoFit/>
          </a:bodyPr>
          <a:lstStyle/>
          <a:p>
            <a:r>
              <a:rPr lang="en-US" b="1" dirty="0" err="1">
                <a:solidFill>
                  <a:srgbClr val="FF0000"/>
                </a:solidFill>
              </a:rPr>
              <a:t>www.fchampalimaud.org</a:t>
            </a:r>
            <a:endParaRPr lang="en-US" b="1" dirty="0">
              <a:solidFill>
                <a:srgbClr val="FF0000"/>
              </a:solidFill>
            </a:endParaRPr>
          </a:p>
          <a:p>
            <a:endParaRPr lang="en-US" b="1" dirty="0">
              <a:solidFill>
                <a:srgbClr val="FF0000"/>
              </a:solidFill>
            </a:endParaRPr>
          </a:p>
        </p:txBody>
      </p:sp>
      <p:sp>
        <p:nvSpPr>
          <p:cNvPr id="5" name="TextBox 4"/>
          <p:cNvSpPr txBox="1"/>
          <p:nvPr/>
        </p:nvSpPr>
        <p:spPr>
          <a:xfrm>
            <a:off x="217217" y="-417789"/>
            <a:ext cx="2964131" cy="369332"/>
          </a:xfrm>
          <a:prstGeom prst="rect">
            <a:avLst/>
          </a:prstGeom>
          <a:noFill/>
        </p:spPr>
        <p:txBody>
          <a:bodyPr wrap="square" rtlCol="0">
            <a:spAutoFit/>
          </a:bodyPr>
          <a:lstStyle/>
          <a:p>
            <a:r>
              <a:rPr lang="en-US" dirty="0"/>
              <a:t>Thank you</a:t>
            </a:r>
          </a:p>
        </p:txBody>
      </p:sp>
    </p:spTree>
    <p:extLst>
      <p:ext uri="{BB962C8B-B14F-4D97-AF65-F5344CB8AC3E}">
        <p14:creationId xmlns:p14="http://schemas.microsoft.com/office/powerpoint/2010/main" val="198443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093" y="45004"/>
            <a:ext cx="8890657" cy="674030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3900" y="200416"/>
            <a:ext cx="4767773" cy="6657584"/>
          </a:xfrm>
          <a:prstGeom prst="rect">
            <a:avLst/>
          </a:prstGeom>
        </p:spPr>
      </p:pic>
      <p:sp>
        <p:nvSpPr>
          <p:cNvPr id="2" name="TextBox 1"/>
          <p:cNvSpPr txBox="1"/>
          <p:nvPr/>
        </p:nvSpPr>
        <p:spPr>
          <a:xfrm>
            <a:off x="7264400" y="6011333"/>
            <a:ext cx="1879600" cy="369332"/>
          </a:xfrm>
          <a:prstGeom prst="rect">
            <a:avLst/>
          </a:prstGeom>
          <a:noFill/>
        </p:spPr>
        <p:txBody>
          <a:bodyPr wrap="square" rtlCol="0">
            <a:spAutoFit/>
          </a:bodyPr>
          <a:lstStyle/>
          <a:p>
            <a:r>
              <a:rPr lang="en-US" dirty="0"/>
              <a:t>Nice, France</a:t>
            </a:r>
          </a:p>
        </p:txBody>
      </p:sp>
      <p:sp>
        <p:nvSpPr>
          <p:cNvPr id="3" name="TextBox 2"/>
          <p:cNvSpPr txBox="1"/>
          <p:nvPr/>
        </p:nvSpPr>
        <p:spPr>
          <a:xfrm>
            <a:off x="203200" y="330200"/>
            <a:ext cx="1803400" cy="1200329"/>
          </a:xfrm>
          <a:prstGeom prst="rect">
            <a:avLst/>
          </a:prstGeom>
          <a:noFill/>
        </p:spPr>
        <p:txBody>
          <a:bodyPr wrap="square" rtlCol="0">
            <a:spAutoFit/>
          </a:bodyPr>
          <a:lstStyle/>
          <a:p>
            <a:r>
              <a:rPr lang="en-US" b="1" dirty="0">
                <a:solidFill>
                  <a:schemeClr val="tx2"/>
                </a:solidFill>
              </a:rPr>
              <a:t>Metaphor: </a:t>
            </a:r>
          </a:p>
          <a:p>
            <a:r>
              <a:rPr lang="en-US" b="1" dirty="0">
                <a:solidFill>
                  <a:schemeClr val="tx2"/>
                </a:solidFill>
              </a:rPr>
              <a:t>the impact of a cancer diagnosis </a:t>
            </a:r>
            <a:r>
              <a:rPr lang="en-US" b="1" dirty="0">
                <a:solidFill>
                  <a:srgbClr val="800000"/>
                </a:solidFill>
              </a:rPr>
              <a:t>?</a:t>
            </a:r>
          </a:p>
        </p:txBody>
      </p:sp>
    </p:spTree>
    <p:extLst>
      <p:ext uri="{BB962C8B-B14F-4D97-AF65-F5344CB8AC3E}">
        <p14:creationId xmlns:p14="http://schemas.microsoft.com/office/powerpoint/2010/main" val="39338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Documents and Settings\Luzia Travado\Os meus documentos\As minhas imagens\2004-05 (Mai)\impactoCancro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94" y="818866"/>
            <a:ext cx="9001106" cy="588246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741363" lvl="2" indent="-341313"/>
            <a:endParaRPr lang="en-US" b="1" dirty="0"/>
          </a:p>
          <a:p>
            <a:pPr marL="455612" lvl="1" indent="0">
              <a:buNone/>
            </a:pPr>
            <a:endParaRPr lang="en-GB" dirty="0"/>
          </a:p>
        </p:txBody>
      </p:sp>
      <p:sp>
        <p:nvSpPr>
          <p:cNvPr id="6150" name="Text Placeholder 12"/>
          <p:cNvSpPr>
            <a:spLocks noGrp="1"/>
          </p:cNvSpPr>
          <p:nvPr>
            <p:ph type="body" sz="quarter" idx="10"/>
          </p:nvPr>
        </p:nvSpPr>
        <p:spPr>
          <a:xfrm>
            <a:off x="4786313" y="6580397"/>
            <a:ext cx="4357687" cy="309563"/>
          </a:xfrm>
        </p:spPr>
        <p:txBody>
          <a:bodyPr/>
          <a:lstStyle/>
          <a:p>
            <a:pPr algn="r" eaLnBrk="1" hangingPunct="1"/>
            <a:r>
              <a:rPr lang="pt-PT" dirty="0"/>
              <a:t>Loscalzo and Brintzenhofeszoc. </a:t>
            </a:r>
            <a:r>
              <a:rPr lang="pt-PT" i="1" dirty="0"/>
              <a:t>In</a:t>
            </a:r>
            <a:r>
              <a:rPr lang="pt-PT" dirty="0"/>
              <a:t> Psycho-Oncology, Holland J (ed) 1998.</a:t>
            </a:r>
          </a:p>
        </p:txBody>
      </p:sp>
      <p:sp>
        <p:nvSpPr>
          <p:cNvPr id="3" name="Rounded Rectangle 2"/>
          <p:cNvSpPr/>
          <p:nvPr/>
        </p:nvSpPr>
        <p:spPr>
          <a:xfrm>
            <a:off x="1338704" y="2523938"/>
            <a:ext cx="1668916" cy="32198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007620" y="2503810"/>
            <a:ext cx="1370139" cy="3209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377760" y="2523938"/>
            <a:ext cx="1837294" cy="4177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475084" y="2539780"/>
            <a:ext cx="1514358" cy="27243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457200" y="81444"/>
            <a:ext cx="8229600" cy="778098"/>
          </a:xfrm>
        </p:spPr>
        <p:txBody>
          <a:bodyPr>
            <a:normAutofit/>
          </a:bodyPr>
          <a:lstStyle/>
          <a:p>
            <a:r>
              <a:rPr lang="en-GB" dirty="0">
                <a:solidFill>
                  <a:srgbClr val="FF0000"/>
                </a:solidFill>
              </a:rPr>
              <a:t>Crisis event: Diagnosis</a:t>
            </a:r>
          </a:p>
        </p:txBody>
      </p:sp>
    </p:spTree>
    <p:extLst>
      <p:ext uri="{BB962C8B-B14F-4D97-AF65-F5344CB8AC3E}">
        <p14:creationId xmlns:p14="http://schemas.microsoft.com/office/powerpoint/2010/main" val="426723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p:cNvPicPr>
          <p:nvPr/>
        </p:nvPicPr>
        <p:blipFill>
          <a:blip r:embed="rId3">
            <a:alphaModFix amt="30000"/>
            <a:extLst>
              <a:ext uri="{28A0092B-C50C-407E-A947-70E740481C1C}">
                <a14:useLocalDpi xmlns:a14="http://schemas.microsoft.com/office/drawing/2010/main"/>
              </a:ext>
            </a:extLst>
          </a:blip>
          <a:srcRect/>
          <a:stretch>
            <a:fillRect/>
          </a:stretch>
        </p:blipFill>
        <p:spPr bwMode="auto">
          <a:xfrm>
            <a:off x="0" y="0"/>
            <a:ext cx="9144000" cy="688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58" name="Oval 2"/>
          <p:cNvSpPr>
            <a:spLocks noChangeArrowheads="1"/>
          </p:cNvSpPr>
          <p:nvPr/>
        </p:nvSpPr>
        <p:spPr bwMode="auto">
          <a:xfrm>
            <a:off x="3581400" y="3429000"/>
            <a:ext cx="1828800" cy="1295400"/>
          </a:xfrm>
          <a:prstGeom prst="ellipse">
            <a:avLst/>
          </a:prstGeom>
          <a:solidFill>
            <a:schemeClr val="accent1"/>
          </a:solidFill>
          <a:ln w="28575">
            <a:solidFill>
              <a:schemeClr val="bg1"/>
            </a:solidFill>
            <a:round/>
            <a:headEnd/>
            <a:tailEnd/>
          </a:ln>
        </p:spPr>
        <p:txBody>
          <a:bodyPr wrap="none" anchor="ctr"/>
          <a:lstStyle/>
          <a:p>
            <a:pPr algn="ctr"/>
            <a:endParaRPr lang="de-DE" sz="2400">
              <a:solidFill>
                <a:srgbClr val="000066"/>
              </a:solidFill>
              <a:latin typeface="Calibri" charset="0"/>
            </a:endParaRPr>
          </a:p>
        </p:txBody>
      </p:sp>
      <p:sp>
        <p:nvSpPr>
          <p:cNvPr id="19459" name="Text Box 3"/>
          <p:cNvSpPr txBox="1">
            <a:spLocks noChangeArrowheads="1"/>
          </p:cNvSpPr>
          <p:nvPr/>
        </p:nvSpPr>
        <p:spPr bwMode="auto">
          <a:xfrm>
            <a:off x="3886200" y="3657601"/>
            <a:ext cx="121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66"/>
                </a:solidFill>
                <a:latin typeface="Calibri" charset="0"/>
              </a:rPr>
              <a:t>Patient</a:t>
            </a:r>
            <a:r>
              <a:rPr lang="en-US" sz="3200">
                <a:solidFill>
                  <a:srgbClr val="000066"/>
                </a:solidFill>
                <a:latin typeface="Calibri" charset="0"/>
                <a:sym typeface="Webdings" charset="0"/>
              </a:rPr>
              <a:t></a:t>
            </a:r>
            <a:endParaRPr lang="en-US">
              <a:solidFill>
                <a:srgbClr val="000066"/>
              </a:solidFill>
              <a:latin typeface="Calibri" charset="0"/>
              <a:sym typeface="Webdings" charset="0"/>
            </a:endParaRPr>
          </a:p>
        </p:txBody>
      </p:sp>
      <p:sp>
        <p:nvSpPr>
          <p:cNvPr id="19460" name="AutoShape 4"/>
          <p:cNvSpPr>
            <a:spLocks noChangeArrowheads="1"/>
          </p:cNvSpPr>
          <p:nvPr/>
        </p:nvSpPr>
        <p:spPr bwMode="auto">
          <a:xfrm>
            <a:off x="4343400" y="2971800"/>
            <a:ext cx="228600" cy="304800"/>
          </a:xfrm>
          <a:prstGeom prst="upArrow">
            <a:avLst>
              <a:gd name="adj1" fmla="val 50000"/>
              <a:gd name="adj2" fmla="val 3333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9461" name="AutoShape 5"/>
          <p:cNvSpPr>
            <a:spLocks noChangeArrowheads="1"/>
          </p:cNvSpPr>
          <p:nvPr/>
        </p:nvSpPr>
        <p:spPr bwMode="auto">
          <a:xfrm rot="-7573186">
            <a:off x="5372100" y="3390900"/>
            <a:ext cx="228600" cy="304800"/>
          </a:xfrm>
          <a:prstGeom prst="downArrow">
            <a:avLst>
              <a:gd name="adj1" fmla="val 50000"/>
              <a:gd name="adj2" fmla="val 3333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9462" name="AutoShape 6"/>
          <p:cNvSpPr>
            <a:spLocks noChangeArrowheads="1"/>
          </p:cNvSpPr>
          <p:nvPr/>
        </p:nvSpPr>
        <p:spPr bwMode="auto">
          <a:xfrm rot="-3200354">
            <a:off x="5448300" y="4457700"/>
            <a:ext cx="228600" cy="304800"/>
          </a:xfrm>
          <a:prstGeom prst="downArrow">
            <a:avLst>
              <a:gd name="adj1" fmla="val 50000"/>
              <a:gd name="adj2" fmla="val 3333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9463" name="AutoShape 7"/>
          <p:cNvSpPr>
            <a:spLocks noChangeArrowheads="1"/>
          </p:cNvSpPr>
          <p:nvPr/>
        </p:nvSpPr>
        <p:spPr bwMode="auto">
          <a:xfrm rot="28217">
            <a:off x="4419600" y="4876800"/>
            <a:ext cx="228600" cy="304800"/>
          </a:xfrm>
          <a:prstGeom prst="downArrow">
            <a:avLst>
              <a:gd name="adj1" fmla="val 50000"/>
              <a:gd name="adj2" fmla="val 3333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9464" name="AutoShape 8"/>
          <p:cNvSpPr>
            <a:spLocks noChangeArrowheads="1"/>
          </p:cNvSpPr>
          <p:nvPr/>
        </p:nvSpPr>
        <p:spPr bwMode="auto">
          <a:xfrm rot="3214554">
            <a:off x="3390900" y="4457700"/>
            <a:ext cx="228600" cy="304800"/>
          </a:xfrm>
          <a:prstGeom prst="downArrow">
            <a:avLst>
              <a:gd name="adj1" fmla="val 50000"/>
              <a:gd name="adj2" fmla="val 3333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9465" name="Text Box 9"/>
          <p:cNvSpPr txBox="1">
            <a:spLocks noChangeArrowheads="1"/>
          </p:cNvSpPr>
          <p:nvPr/>
        </p:nvSpPr>
        <p:spPr bwMode="auto">
          <a:xfrm>
            <a:off x="457200" y="2438401"/>
            <a:ext cx="2590800" cy="1284967"/>
          </a:xfrm>
          <a:prstGeom prst="rect">
            <a:avLst/>
          </a:prstGeom>
          <a:solidFill>
            <a:srgbClr val="000080"/>
          </a:solidFill>
          <a:ln w="19050">
            <a:solidFill>
              <a:srgbClr val="CC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FFFF00"/>
                </a:solidFill>
                <a:latin typeface="Calibri" charset="0"/>
              </a:rPr>
              <a:t>Emotional and Psychological problems</a:t>
            </a:r>
          </a:p>
          <a:p>
            <a:pPr algn="ctr">
              <a:spcBef>
                <a:spcPct val="50000"/>
              </a:spcBef>
            </a:pPr>
            <a:r>
              <a:rPr lang="en-US" sz="1300" dirty="0">
                <a:solidFill>
                  <a:schemeClr val="accent4">
                    <a:lumMod val="20000"/>
                    <a:lumOff val="80000"/>
                  </a:schemeClr>
                </a:solidFill>
                <a:latin typeface="Calibri" charset="0"/>
              </a:rPr>
              <a:t>fear, sadness, worries, despair</a:t>
            </a:r>
            <a:r>
              <a:rPr lang="en-US" sz="1300" dirty="0">
                <a:solidFill>
                  <a:schemeClr val="bg1"/>
                </a:solidFill>
                <a:latin typeface="Calibri" charset="0"/>
              </a:rPr>
              <a:t>, loss of autonomy and control, change of self-image</a:t>
            </a:r>
          </a:p>
        </p:txBody>
      </p:sp>
      <p:sp>
        <p:nvSpPr>
          <p:cNvPr id="19466" name="Text Box 10"/>
          <p:cNvSpPr txBox="1">
            <a:spLocks noChangeArrowheads="1"/>
          </p:cNvSpPr>
          <p:nvPr/>
        </p:nvSpPr>
        <p:spPr bwMode="auto">
          <a:xfrm>
            <a:off x="6096000" y="4267201"/>
            <a:ext cx="2590800" cy="1284967"/>
          </a:xfrm>
          <a:prstGeom prst="rect">
            <a:avLst/>
          </a:prstGeom>
          <a:solidFill>
            <a:srgbClr val="000080"/>
          </a:solidFill>
          <a:ln w="19050">
            <a:solidFill>
              <a:srgbClr val="CC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FFFF00"/>
                </a:solidFill>
                <a:latin typeface="Calibri" charset="0"/>
              </a:rPr>
              <a:t>Problems with the health care system</a:t>
            </a:r>
          </a:p>
          <a:p>
            <a:pPr algn="ctr">
              <a:spcBef>
                <a:spcPct val="50000"/>
              </a:spcBef>
            </a:pPr>
            <a:r>
              <a:rPr lang="en-US" sz="1300" dirty="0">
                <a:solidFill>
                  <a:schemeClr val="bg1"/>
                </a:solidFill>
                <a:latin typeface="Calibri" charset="0"/>
              </a:rPr>
              <a:t>impersonal treatment, lack of time, lack of intimacy, terminology hard to understand</a:t>
            </a:r>
            <a:endParaRPr lang="en-US" sz="1400" dirty="0">
              <a:solidFill>
                <a:schemeClr val="bg1"/>
              </a:solidFill>
              <a:latin typeface="Calibri" charset="0"/>
            </a:endParaRPr>
          </a:p>
        </p:txBody>
      </p:sp>
      <p:sp>
        <p:nvSpPr>
          <p:cNvPr id="19467" name="Text Box 11"/>
          <p:cNvSpPr txBox="1">
            <a:spLocks noChangeArrowheads="1"/>
          </p:cNvSpPr>
          <p:nvPr/>
        </p:nvSpPr>
        <p:spPr bwMode="auto">
          <a:xfrm>
            <a:off x="457200" y="4191001"/>
            <a:ext cx="2590800" cy="1284967"/>
          </a:xfrm>
          <a:prstGeom prst="rect">
            <a:avLst/>
          </a:prstGeom>
          <a:solidFill>
            <a:srgbClr val="000080"/>
          </a:solidFill>
          <a:ln w="19050">
            <a:solidFill>
              <a:srgbClr val="CC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FFFF00"/>
                </a:solidFill>
                <a:latin typeface="Calibri" charset="0"/>
              </a:rPr>
              <a:t>Physical symptoms</a:t>
            </a:r>
            <a:r>
              <a:rPr lang="en-US" sz="1600" b="1" dirty="0">
                <a:solidFill>
                  <a:schemeClr val="bg1"/>
                </a:solidFill>
                <a:latin typeface="Calibri" charset="0"/>
              </a:rPr>
              <a:t> and </a:t>
            </a:r>
            <a:r>
              <a:rPr lang="en-US" sz="1600" b="1" dirty="0">
                <a:solidFill>
                  <a:srgbClr val="FFFF00"/>
                </a:solidFill>
                <a:latin typeface="Calibri" charset="0"/>
              </a:rPr>
              <a:t>functional problems</a:t>
            </a:r>
          </a:p>
          <a:p>
            <a:pPr algn="ctr">
              <a:spcBef>
                <a:spcPct val="50000"/>
              </a:spcBef>
            </a:pPr>
            <a:r>
              <a:rPr lang="en-US" sz="1300" dirty="0">
                <a:solidFill>
                  <a:schemeClr val="accent4">
                    <a:lumMod val="40000"/>
                    <a:lumOff val="60000"/>
                  </a:schemeClr>
                </a:solidFill>
                <a:latin typeface="Calibri" charset="0"/>
              </a:rPr>
              <a:t>pain, fatigue, </a:t>
            </a:r>
            <a:r>
              <a:rPr lang="en-US" sz="1300" dirty="0">
                <a:solidFill>
                  <a:schemeClr val="bg1"/>
                </a:solidFill>
                <a:latin typeface="Calibri" charset="0"/>
              </a:rPr>
              <a:t>dysfunction,</a:t>
            </a:r>
            <a:r>
              <a:rPr lang="en-US" sz="1300" dirty="0">
                <a:solidFill>
                  <a:schemeClr val="accent4">
                    <a:lumMod val="40000"/>
                    <a:lumOff val="60000"/>
                  </a:schemeClr>
                </a:solidFill>
                <a:latin typeface="Calibri" charset="0"/>
              </a:rPr>
              <a:t> sexual, appetite</a:t>
            </a:r>
            <a:r>
              <a:rPr lang="en-US" sz="1300" dirty="0">
                <a:solidFill>
                  <a:schemeClr val="bg1"/>
                </a:solidFill>
                <a:latin typeface="Calibri" charset="0"/>
              </a:rPr>
              <a:t>, sleep, psychosomatic symptoms, disabilities</a:t>
            </a:r>
          </a:p>
        </p:txBody>
      </p:sp>
      <p:sp>
        <p:nvSpPr>
          <p:cNvPr id="19468" name="Line 12"/>
          <p:cNvSpPr>
            <a:spLocks noChangeShapeType="1"/>
          </p:cNvSpPr>
          <p:nvPr/>
        </p:nvSpPr>
        <p:spPr bwMode="auto">
          <a:xfrm>
            <a:off x="457202" y="1357313"/>
            <a:ext cx="8228013" cy="0"/>
          </a:xfrm>
          <a:prstGeom prst="line">
            <a:avLst/>
          </a:prstGeom>
          <a:noFill/>
          <a:ln w="508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9" name="Rectangle 13"/>
          <p:cNvSpPr>
            <a:spLocks noChangeArrowheads="1"/>
          </p:cNvSpPr>
          <p:nvPr/>
        </p:nvSpPr>
        <p:spPr bwMode="auto">
          <a:xfrm>
            <a:off x="531813" y="508000"/>
            <a:ext cx="77724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dirty="0">
                <a:solidFill>
                  <a:srgbClr val="FF0000"/>
                </a:solidFill>
                <a:latin typeface="Calibri" charset="0"/>
                <a:cs typeface="Times New Roman" charset="0"/>
              </a:rPr>
              <a:t>Impact of Cancer and its consequences </a:t>
            </a:r>
            <a:r>
              <a:rPr lang="en-US" sz="3600" dirty="0">
                <a:solidFill>
                  <a:srgbClr val="FFFF00"/>
                </a:solidFill>
                <a:latin typeface="Calibri" charset="0"/>
                <a:cs typeface="Times New Roman" charset="0"/>
              </a:rPr>
              <a:t/>
            </a:r>
            <a:br>
              <a:rPr lang="en-US" sz="3600" dirty="0">
                <a:solidFill>
                  <a:srgbClr val="FFFF00"/>
                </a:solidFill>
                <a:latin typeface="Calibri" charset="0"/>
                <a:cs typeface="Times New Roman" charset="0"/>
              </a:rPr>
            </a:br>
            <a:endParaRPr lang="en-US" sz="3200" dirty="0">
              <a:solidFill>
                <a:srgbClr val="FFFF00"/>
              </a:solidFill>
              <a:latin typeface="Calibri" charset="0"/>
              <a:cs typeface="Times New Roman" charset="0"/>
            </a:endParaRPr>
          </a:p>
        </p:txBody>
      </p:sp>
      <p:sp>
        <p:nvSpPr>
          <p:cNvPr id="19470" name="Text Box 14"/>
          <p:cNvSpPr txBox="1">
            <a:spLocks noChangeArrowheads="1"/>
          </p:cNvSpPr>
          <p:nvPr/>
        </p:nvSpPr>
        <p:spPr bwMode="auto">
          <a:xfrm>
            <a:off x="3200402" y="1752600"/>
            <a:ext cx="2740025" cy="1038746"/>
          </a:xfrm>
          <a:prstGeom prst="rect">
            <a:avLst/>
          </a:prstGeom>
          <a:solidFill>
            <a:srgbClr val="000080"/>
          </a:solidFill>
          <a:ln w="19050">
            <a:solidFill>
              <a:srgbClr val="CC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FFFF00"/>
                </a:solidFill>
                <a:latin typeface="Calibri" charset="0"/>
              </a:rPr>
              <a:t>Family and interpersonal </a:t>
            </a:r>
          </a:p>
          <a:p>
            <a:pPr algn="ctr">
              <a:spcBef>
                <a:spcPct val="50000"/>
              </a:spcBef>
            </a:pPr>
            <a:r>
              <a:rPr lang="en-US" sz="1300" dirty="0">
                <a:solidFill>
                  <a:schemeClr val="accent4">
                    <a:lumMod val="20000"/>
                    <a:lumOff val="80000"/>
                  </a:schemeClr>
                </a:solidFill>
                <a:latin typeface="Calibri" charset="0"/>
              </a:rPr>
              <a:t>uncertainty regarding social roles </a:t>
            </a:r>
            <a:r>
              <a:rPr lang="en-US" sz="1300" dirty="0">
                <a:solidFill>
                  <a:schemeClr val="bg1"/>
                </a:solidFill>
                <a:latin typeface="Calibri" charset="0"/>
              </a:rPr>
              <a:t>and tasks, separation from partners, children</a:t>
            </a:r>
          </a:p>
        </p:txBody>
      </p:sp>
      <p:sp>
        <p:nvSpPr>
          <p:cNvPr id="19471" name="Text Box 15"/>
          <p:cNvSpPr txBox="1">
            <a:spLocks noChangeArrowheads="1"/>
          </p:cNvSpPr>
          <p:nvPr/>
        </p:nvSpPr>
        <p:spPr bwMode="auto">
          <a:xfrm>
            <a:off x="3200400" y="5257801"/>
            <a:ext cx="2667000" cy="1284967"/>
          </a:xfrm>
          <a:prstGeom prst="rect">
            <a:avLst/>
          </a:prstGeom>
          <a:solidFill>
            <a:srgbClr val="000080"/>
          </a:solidFill>
          <a:ln w="19050">
            <a:solidFill>
              <a:srgbClr val="CC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FFFF00"/>
                </a:solidFill>
                <a:latin typeface="Calibri" charset="0"/>
              </a:rPr>
              <a:t>Social, financial, and occupational strain</a:t>
            </a:r>
          </a:p>
          <a:p>
            <a:pPr algn="ctr">
              <a:spcBef>
                <a:spcPct val="50000"/>
              </a:spcBef>
            </a:pPr>
            <a:r>
              <a:rPr lang="en-US" sz="1300" dirty="0">
                <a:solidFill>
                  <a:schemeClr val="bg1"/>
                </a:solidFill>
                <a:latin typeface="Calibri" charset="0"/>
              </a:rPr>
              <a:t>Responsibility of important social and occupational functions, </a:t>
            </a:r>
            <a:r>
              <a:rPr lang="en-US" sz="1300" dirty="0">
                <a:solidFill>
                  <a:schemeClr val="accent4">
                    <a:lumMod val="20000"/>
                    <a:lumOff val="80000"/>
                  </a:schemeClr>
                </a:solidFill>
                <a:latin typeface="Calibri" charset="0"/>
              </a:rPr>
              <a:t>new dependencies</a:t>
            </a:r>
          </a:p>
        </p:txBody>
      </p:sp>
      <p:sp>
        <p:nvSpPr>
          <p:cNvPr id="19472" name="Text Box 16"/>
          <p:cNvSpPr txBox="1">
            <a:spLocks noChangeArrowheads="1"/>
          </p:cNvSpPr>
          <p:nvPr/>
        </p:nvSpPr>
        <p:spPr bwMode="auto">
          <a:xfrm>
            <a:off x="6096000" y="2438401"/>
            <a:ext cx="2590800" cy="1485022"/>
          </a:xfrm>
          <a:prstGeom prst="rect">
            <a:avLst/>
          </a:prstGeom>
          <a:solidFill>
            <a:srgbClr val="000080"/>
          </a:solidFill>
          <a:ln w="19050">
            <a:solidFill>
              <a:srgbClr val="CC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solidFill>
                  <a:srgbClr val="FFFF00"/>
                </a:solidFill>
                <a:latin typeface="Calibri" charset="0"/>
              </a:rPr>
              <a:t>Existential and spiritual problems</a:t>
            </a:r>
          </a:p>
          <a:p>
            <a:pPr algn="ctr">
              <a:spcBef>
                <a:spcPct val="50000"/>
              </a:spcBef>
            </a:pPr>
            <a:r>
              <a:rPr lang="en-US" sz="1300" dirty="0">
                <a:solidFill>
                  <a:schemeClr val="accent4">
                    <a:lumMod val="20000"/>
                    <a:lumOff val="80000"/>
                  </a:schemeClr>
                </a:solidFill>
                <a:latin typeface="Calibri" charset="0"/>
              </a:rPr>
              <a:t>Confrontation with the mortality </a:t>
            </a:r>
            <a:r>
              <a:rPr lang="en-US" sz="1300" dirty="0">
                <a:solidFill>
                  <a:schemeClr val="bg1"/>
                </a:solidFill>
                <a:latin typeface="Calibri" charset="0"/>
              </a:rPr>
              <a:t>of one’s own life, </a:t>
            </a:r>
            <a:r>
              <a:rPr lang="en-US" sz="1300" dirty="0">
                <a:solidFill>
                  <a:schemeClr val="accent4">
                    <a:lumMod val="20000"/>
                    <a:lumOff val="80000"/>
                  </a:schemeClr>
                </a:solidFill>
                <a:latin typeface="Calibri" charset="0"/>
              </a:rPr>
              <a:t>search for meaning</a:t>
            </a:r>
            <a:r>
              <a:rPr lang="en-US" sz="1300" dirty="0">
                <a:solidFill>
                  <a:schemeClr val="bg1"/>
                </a:solidFill>
                <a:latin typeface="Calibri" charset="0"/>
              </a:rPr>
              <a:t>, consolation; spiritual, religious, philosophical explanations</a:t>
            </a:r>
          </a:p>
        </p:txBody>
      </p:sp>
      <p:sp>
        <p:nvSpPr>
          <p:cNvPr id="19473" name="AutoShape 17"/>
          <p:cNvSpPr>
            <a:spLocks noChangeArrowheads="1"/>
          </p:cNvSpPr>
          <p:nvPr/>
        </p:nvSpPr>
        <p:spPr bwMode="auto">
          <a:xfrm rot="7306432">
            <a:off x="3390900" y="3390900"/>
            <a:ext cx="228600" cy="304800"/>
          </a:xfrm>
          <a:prstGeom prst="downArrow">
            <a:avLst>
              <a:gd name="adj1" fmla="val 50000"/>
              <a:gd name="adj2" fmla="val 3333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9474" name="TextBox 17"/>
          <p:cNvSpPr txBox="1">
            <a:spLocks noChangeArrowheads="1"/>
          </p:cNvSpPr>
          <p:nvPr/>
        </p:nvSpPr>
        <p:spPr bwMode="auto">
          <a:xfrm>
            <a:off x="6629400" y="6048376"/>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a:solidFill>
                  <a:srgbClr val="000066"/>
                </a:solidFill>
                <a:latin typeface="Calibri" charset="0"/>
              </a:rPr>
              <a:t>Koch &amp; </a:t>
            </a:r>
            <a:r>
              <a:rPr lang="en-US" sz="1200" dirty="0" err="1">
                <a:solidFill>
                  <a:srgbClr val="000066"/>
                </a:solidFill>
                <a:latin typeface="Calibri" charset="0"/>
              </a:rPr>
              <a:t>Mehnert</a:t>
            </a:r>
            <a:r>
              <a:rPr lang="en-US" sz="1200" dirty="0">
                <a:solidFill>
                  <a:srgbClr val="000066"/>
                </a:solidFill>
                <a:latin typeface="Calibri" charset="0"/>
              </a:rPr>
              <a:t>, IPOS 2005</a:t>
            </a:r>
          </a:p>
          <a:p>
            <a:pPr algn="r" eaLnBrk="1" hangingPunct="1"/>
            <a:r>
              <a:rPr lang="pt-PT" sz="1200" b="1" dirty="0" err="1">
                <a:solidFill>
                  <a:srgbClr val="FF0000"/>
                </a:solidFill>
                <a:latin typeface="Calibri" charset="0"/>
              </a:rPr>
              <a:t>www.ipos-society.org</a:t>
            </a:r>
            <a:endParaRPr lang="pt-PT" sz="1200" b="1" dirty="0">
              <a:solidFill>
                <a:srgbClr val="FF0000"/>
              </a:solidFill>
              <a:latin typeface="Calibri" charset="0"/>
            </a:endParaRPr>
          </a:p>
          <a:p>
            <a:pPr algn="r" eaLnBrk="1" hangingPunct="1"/>
            <a:endParaRPr lang="pt-PT" sz="1200" dirty="0">
              <a:solidFill>
                <a:srgbClr val="000066"/>
              </a:solidFill>
              <a:latin typeface="Calibri" charset="0"/>
            </a:endParaRPr>
          </a:p>
        </p:txBody>
      </p:sp>
      <p:sp>
        <p:nvSpPr>
          <p:cNvPr id="19475" name="Date Placeholder 18"/>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solidFill>
                <a:srgbClr val="898989"/>
              </a:solidFill>
            </a:endParaRPr>
          </a:p>
        </p:txBody>
      </p:sp>
    </p:spTree>
    <p:extLst>
      <p:ext uri="{BB962C8B-B14F-4D97-AF65-F5344CB8AC3E}">
        <p14:creationId xmlns:p14="http://schemas.microsoft.com/office/powerpoint/2010/main" val="37879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ppt_x"/>
                                          </p:val>
                                        </p:tav>
                                        <p:tav tm="100000">
                                          <p:val>
                                            <p:strVal val="#ppt_x"/>
                                          </p:val>
                                        </p:tav>
                                      </p:tavLst>
                                    </p:anim>
                                    <p:anim calcmode="lin" valueType="num">
                                      <p:cBhvr additive="base">
                                        <p:cTn id="8"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70"/>
                                        </p:tgtEl>
                                        <p:attrNameLst>
                                          <p:attrName>style.visibility</p:attrName>
                                        </p:attrNameLst>
                                      </p:cBhvr>
                                      <p:to>
                                        <p:strVal val="visible"/>
                                      </p:to>
                                    </p:set>
                                    <p:anim calcmode="lin" valueType="num">
                                      <p:cBhvr additive="base">
                                        <p:cTn id="13" dur="500" fill="hold"/>
                                        <p:tgtEl>
                                          <p:spTgt spid="19470"/>
                                        </p:tgtEl>
                                        <p:attrNameLst>
                                          <p:attrName>ppt_x</p:attrName>
                                        </p:attrNameLst>
                                      </p:cBhvr>
                                      <p:tavLst>
                                        <p:tav tm="0">
                                          <p:val>
                                            <p:strVal val="#ppt_x"/>
                                          </p:val>
                                        </p:tav>
                                        <p:tav tm="100000">
                                          <p:val>
                                            <p:strVal val="#ppt_x"/>
                                          </p:val>
                                        </p:tav>
                                      </p:tavLst>
                                    </p:anim>
                                    <p:anim calcmode="lin" valueType="num">
                                      <p:cBhvr additive="base">
                                        <p:cTn id="14"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71"/>
                                        </p:tgtEl>
                                        <p:attrNameLst>
                                          <p:attrName>style.visibility</p:attrName>
                                        </p:attrNameLst>
                                      </p:cBhvr>
                                      <p:to>
                                        <p:strVal val="visible"/>
                                      </p:to>
                                    </p:set>
                                    <p:anim calcmode="lin" valueType="num">
                                      <p:cBhvr additive="base">
                                        <p:cTn id="19" dur="500" fill="hold"/>
                                        <p:tgtEl>
                                          <p:spTgt spid="19471"/>
                                        </p:tgtEl>
                                        <p:attrNameLst>
                                          <p:attrName>ppt_x</p:attrName>
                                        </p:attrNameLst>
                                      </p:cBhvr>
                                      <p:tavLst>
                                        <p:tav tm="0">
                                          <p:val>
                                            <p:strVal val="#ppt_x"/>
                                          </p:val>
                                        </p:tav>
                                        <p:tav tm="100000">
                                          <p:val>
                                            <p:strVal val="#ppt_x"/>
                                          </p:val>
                                        </p:tav>
                                      </p:tavLst>
                                    </p:anim>
                                    <p:anim calcmode="lin" valueType="num">
                                      <p:cBhvr additive="base">
                                        <p:cTn id="20"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72"/>
                                        </p:tgtEl>
                                        <p:attrNameLst>
                                          <p:attrName>style.visibility</p:attrName>
                                        </p:attrNameLst>
                                      </p:cBhvr>
                                      <p:to>
                                        <p:strVal val="visible"/>
                                      </p:to>
                                    </p:set>
                                    <p:anim calcmode="lin" valueType="num">
                                      <p:cBhvr additive="base">
                                        <p:cTn id="25" dur="500" fill="hold"/>
                                        <p:tgtEl>
                                          <p:spTgt spid="19472"/>
                                        </p:tgtEl>
                                        <p:attrNameLst>
                                          <p:attrName>ppt_x</p:attrName>
                                        </p:attrNameLst>
                                      </p:cBhvr>
                                      <p:tavLst>
                                        <p:tav tm="0">
                                          <p:val>
                                            <p:strVal val="#ppt_x"/>
                                          </p:val>
                                        </p:tav>
                                        <p:tav tm="100000">
                                          <p:val>
                                            <p:strVal val="#ppt_x"/>
                                          </p:val>
                                        </p:tav>
                                      </p:tavLst>
                                    </p:anim>
                                    <p:anim calcmode="lin" valueType="num">
                                      <p:cBhvr additive="base">
                                        <p:cTn id="26" dur="500" fill="hold"/>
                                        <p:tgtEl>
                                          <p:spTgt spid="194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66"/>
                                        </p:tgtEl>
                                        <p:attrNameLst>
                                          <p:attrName>style.visibility</p:attrName>
                                        </p:attrNameLst>
                                      </p:cBhvr>
                                      <p:to>
                                        <p:strVal val="visible"/>
                                      </p:to>
                                    </p:set>
                                    <p:anim calcmode="lin" valueType="num">
                                      <p:cBhvr additive="base">
                                        <p:cTn id="31" dur="500" fill="hold"/>
                                        <p:tgtEl>
                                          <p:spTgt spid="19466"/>
                                        </p:tgtEl>
                                        <p:attrNameLst>
                                          <p:attrName>ppt_x</p:attrName>
                                        </p:attrNameLst>
                                      </p:cBhvr>
                                      <p:tavLst>
                                        <p:tav tm="0">
                                          <p:val>
                                            <p:strVal val="#ppt_x"/>
                                          </p:val>
                                        </p:tav>
                                        <p:tav tm="100000">
                                          <p:val>
                                            <p:strVal val="#ppt_x"/>
                                          </p:val>
                                        </p:tav>
                                      </p:tavLst>
                                    </p:anim>
                                    <p:anim calcmode="lin" valueType="num">
                                      <p:cBhvr additive="base">
                                        <p:cTn id="32"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6" grpId="0" animBg="1"/>
      <p:bldP spid="19470" grpId="0" animBg="1"/>
      <p:bldP spid="19471" grpId="0" animBg="1"/>
      <p:bldP spid="194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620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u="sng" dirty="0">
                <a:solidFill>
                  <a:srgbClr val="FF0000"/>
                </a:solidFill>
              </a:rPr>
              <a:t>DISTRESS</a:t>
            </a:r>
            <a:r>
              <a:rPr lang="en-US" sz="4400" dirty="0">
                <a:solidFill>
                  <a:srgbClr val="FF0000"/>
                </a:solidFill>
              </a:rPr>
              <a:t> in Cancer</a:t>
            </a:r>
            <a:endParaRPr lang="en-US" sz="4400" u="sng" dirty="0">
              <a:solidFill>
                <a:srgbClr val="FF0000"/>
              </a:solidFill>
            </a:endParaRPr>
          </a:p>
        </p:txBody>
      </p:sp>
      <p:sp>
        <p:nvSpPr>
          <p:cNvPr id="23555" name="Rectangle 5"/>
          <p:cNvSpPr>
            <a:spLocks noChangeArrowheads="1"/>
          </p:cNvSpPr>
          <p:nvPr/>
        </p:nvSpPr>
        <p:spPr bwMode="auto">
          <a:xfrm>
            <a:off x="838200" y="1447800"/>
            <a:ext cx="7623175" cy="23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i="1" dirty="0">
                <a:solidFill>
                  <a:srgbClr val="800000"/>
                </a:solidFill>
              </a:rPr>
              <a:t>Distress</a:t>
            </a:r>
            <a:r>
              <a:rPr lang="en-US" sz="2400" i="1" dirty="0">
                <a:solidFill>
                  <a:srgbClr val="FF0000"/>
                </a:solidFill>
              </a:rPr>
              <a:t> </a:t>
            </a:r>
            <a:r>
              <a:rPr lang="en-US" sz="2400" dirty="0">
                <a:solidFill>
                  <a:srgbClr val="FFFF00"/>
                </a:solidFill>
              </a:rPr>
              <a:t>is a </a:t>
            </a:r>
            <a:r>
              <a:rPr lang="en-US" sz="2400" b="1" dirty="0">
                <a:solidFill>
                  <a:srgbClr val="FFFF00"/>
                </a:solidFill>
              </a:rPr>
              <a:t>multifactorial unpleasant emotional experience </a:t>
            </a:r>
            <a:r>
              <a:rPr lang="en-US" sz="2400" dirty="0">
                <a:solidFill>
                  <a:srgbClr val="FFFF00"/>
                </a:solidFill>
              </a:rPr>
              <a:t>of a </a:t>
            </a:r>
            <a:r>
              <a:rPr lang="en-US" sz="2400" dirty="0">
                <a:solidFill>
                  <a:srgbClr val="800000"/>
                </a:solidFill>
              </a:rPr>
              <a:t>psychological</a:t>
            </a:r>
            <a:r>
              <a:rPr lang="en-US" sz="2400" dirty="0">
                <a:solidFill>
                  <a:srgbClr val="FFFF00"/>
                </a:solidFill>
              </a:rPr>
              <a:t> (i.e., cognitive, behavioral, emotional), </a:t>
            </a:r>
            <a:r>
              <a:rPr lang="en-US" sz="2400" dirty="0">
                <a:solidFill>
                  <a:srgbClr val="800000"/>
                </a:solidFill>
              </a:rPr>
              <a:t>social and/or spiritual </a:t>
            </a:r>
            <a:r>
              <a:rPr lang="en-US" sz="2400" dirty="0">
                <a:solidFill>
                  <a:srgbClr val="FFFF00"/>
                </a:solidFill>
              </a:rPr>
              <a:t>nature that may </a:t>
            </a:r>
            <a:r>
              <a:rPr lang="en-US" sz="2400" dirty="0">
                <a:solidFill>
                  <a:srgbClr val="800000"/>
                </a:solidFill>
              </a:rPr>
              <a:t>interfere with the ability to cope </a:t>
            </a:r>
            <a:r>
              <a:rPr lang="en-US" sz="2400" dirty="0">
                <a:solidFill>
                  <a:srgbClr val="FFFF00"/>
                </a:solidFill>
              </a:rPr>
              <a:t>effectively with cancer, its physical symptoms, and its treatment. </a:t>
            </a:r>
          </a:p>
          <a:p>
            <a:pPr marL="342900" indent="-342900" algn="r">
              <a:spcBef>
                <a:spcPct val="20000"/>
              </a:spcBef>
            </a:pPr>
            <a:endParaRPr lang="en-US" sz="2000" i="1" dirty="0">
              <a:solidFill>
                <a:srgbClr val="000066"/>
              </a:solidFill>
            </a:endParaRPr>
          </a:p>
          <a:p>
            <a:pPr marL="342900" indent="-342900" algn="r">
              <a:spcBef>
                <a:spcPct val="20000"/>
              </a:spcBef>
            </a:pPr>
            <a:endParaRPr lang="en-US" sz="2000" i="1" dirty="0">
              <a:solidFill>
                <a:srgbClr val="000066"/>
              </a:solidFill>
            </a:endParaRPr>
          </a:p>
          <a:p>
            <a:pPr marL="342900" indent="-342900" algn="r">
              <a:spcBef>
                <a:spcPct val="20000"/>
              </a:spcBef>
            </a:pPr>
            <a:endParaRPr lang="en-US" sz="2000" i="1" dirty="0">
              <a:solidFill>
                <a:srgbClr val="000066"/>
              </a:solidFill>
            </a:endParaRPr>
          </a:p>
        </p:txBody>
      </p:sp>
      <p:sp>
        <p:nvSpPr>
          <p:cNvPr id="23556" name="Line 6"/>
          <p:cNvSpPr>
            <a:spLocks noChangeShapeType="1"/>
          </p:cNvSpPr>
          <p:nvPr/>
        </p:nvSpPr>
        <p:spPr bwMode="auto">
          <a:xfrm>
            <a:off x="393700" y="1371600"/>
            <a:ext cx="8331200" cy="0"/>
          </a:xfrm>
          <a:prstGeom prst="line">
            <a:avLst/>
          </a:prstGeom>
          <a:noFill/>
          <a:ln w="508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7" name="Text Box 7"/>
          <p:cNvSpPr txBox="1">
            <a:spLocks noChangeArrowheads="1"/>
          </p:cNvSpPr>
          <p:nvPr/>
        </p:nvSpPr>
        <p:spPr bwMode="auto">
          <a:xfrm>
            <a:off x="2595283" y="5934075"/>
            <a:ext cx="5644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i="1" dirty="0">
                <a:solidFill>
                  <a:schemeClr val="bg1"/>
                </a:solidFill>
              </a:rPr>
              <a:t>NCCN Clinical Practice Guidelines in Oncology, </a:t>
            </a:r>
          </a:p>
          <a:p>
            <a:pPr algn="ctr"/>
            <a:r>
              <a:rPr lang="en-US" sz="2000" i="1" dirty="0">
                <a:solidFill>
                  <a:schemeClr val="bg1"/>
                </a:solidFill>
              </a:rPr>
              <a:t>Distress Management, 2017</a:t>
            </a:r>
            <a:endParaRPr lang="it-IT" sz="2000" i="1" dirty="0">
              <a:solidFill>
                <a:schemeClr val="bg1"/>
              </a:solidFill>
            </a:endParaRPr>
          </a:p>
        </p:txBody>
      </p:sp>
      <p:sp>
        <p:nvSpPr>
          <p:cNvPr id="23558" name="Rectangle 5"/>
          <p:cNvSpPr>
            <a:spLocks noChangeArrowheads="1"/>
          </p:cNvSpPr>
          <p:nvPr/>
        </p:nvSpPr>
        <p:spPr bwMode="auto">
          <a:xfrm>
            <a:off x="4572000" y="5934075"/>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pt-PT" dirty="0"/>
          </a:p>
        </p:txBody>
      </p:sp>
      <p:sp>
        <p:nvSpPr>
          <p:cNvPr id="2" name="TextBox 1"/>
          <p:cNvSpPr txBox="1"/>
          <p:nvPr/>
        </p:nvSpPr>
        <p:spPr>
          <a:xfrm>
            <a:off x="969122" y="3843655"/>
            <a:ext cx="7492253" cy="2215991"/>
          </a:xfrm>
          <a:prstGeom prst="rect">
            <a:avLst/>
          </a:prstGeom>
          <a:noFill/>
        </p:spPr>
        <p:txBody>
          <a:bodyPr wrap="square" rtlCol="0">
            <a:spAutoFit/>
          </a:bodyPr>
          <a:lstStyle/>
          <a:p>
            <a:r>
              <a:rPr lang="en-US" sz="2400" i="1" dirty="0">
                <a:solidFill>
                  <a:srgbClr val="800000"/>
                </a:solidFill>
              </a:rPr>
              <a:t>Distress</a:t>
            </a:r>
            <a:r>
              <a:rPr lang="en-US" sz="2400" dirty="0">
                <a:solidFill>
                  <a:srgbClr val="FFFF00"/>
                </a:solidFill>
              </a:rPr>
              <a:t> extends </a:t>
            </a:r>
            <a:r>
              <a:rPr lang="en-US" sz="2400" dirty="0">
                <a:solidFill>
                  <a:srgbClr val="800000"/>
                </a:solidFill>
              </a:rPr>
              <a:t>along a continuum</a:t>
            </a:r>
            <a:r>
              <a:rPr lang="en-US" sz="2400" dirty="0">
                <a:solidFill>
                  <a:srgbClr val="FFFF00"/>
                </a:solidFill>
              </a:rPr>
              <a:t>, </a:t>
            </a:r>
            <a:r>
              <a:rPr lang="en-US" sz="2400" dirty="0">
                <a:solidFill>
                  <a:srgbClr val="800000"/>
                </a:solidFill>
              </a:rPr>
              <a:t>ranging from common normal</a:t>
            </a:r>
            <a:r>
              <a:rPr lang="en-US" sz="2400" dirty="0">
                <a:solidFill>
                  <a:srgbClr val="FFBE7F"/>
                </a:solidFill>
              </a:rPr>
              <a:t> </a:t>
            </a:r>
            <a:r>
              <a:rPr lang="en-US" sz="2400" dirty="0">
                <a:solidFill>
                  <a:srgbClr val="FFFF00"/>
                </a:solidFill>
              </a:rPr>
              <a:t>feelings of vulnerability, sadness and fears to problems that </a:t>
            </a:r>
            <a:r>
              <a:rPr lang="en-US" sz="2400" dirty="0">
                <a:solidFill>
                  <a:srgbClr val="800000"/>
                </a:solidFill>
              </a:rPr>
              <a:t>can become disabling</a:t>
            </a:r>
            <a:r>
              <a:rPr lang="en-US" sz="2400" dirty="0">
                <a:solidFill>
                  <a:srgbClr val="FFFF00"/>
                </a:solidFill>
              </a:rPr>
              <a:t>, such as depression, anxiety, panic, social isolation and existential and spiritual crisis.</a:t>
            </a:r>
          </a:p>
          <a:p>
            <a:endParaRPr lang="en-US" dirty="0"/>
          </a:p>
        </p:txBody>
      </p:sp>
    </p:spTree>
    <p:custDataLst>
      <p:tags r:id="rId1"/>
    </p:custDataLst>
    <p:extLst>
      <p:ext uri="{BB962C8B-B14F-4D97-AF65-F5344CB8AC3E}">
        <p14:creationId xmlns:p14="http://schemas.microsoft.com/office/powerpoint/2010/main" val="83610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Date Placeholder 1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PT" sz="1200">
                <a:solidFill>
                  <a:srgbClr val="898989"/>
                </a:solidFill>
                <a:latin typeface="Calibri" charset="0"/>
              </a:rPr>
              <a:t>L Travado</a:t>
            </a:r>
            <a:endParaRPr lang="en-US" sz="1200">
              <a:solidFill>
                <a:srgbClr val="898989"/>
              </a:solidFill>
              <a:latin typeface="Calibri" charset="0"/>
            </a:endParaRPr>
          </a:p>
        </p:txBody>
      </p:sp>
      <p:sp>
        <p:nvSpPr>
          <p:cNvPr id="21506" name="Rectangle 2"/>
          <p:cNvSpPr>
            <a:spLocks noGrp="1" noChangeArrowheads="1"/>
          </p:cNvSpPr>
          <p:nvPr>
            <p:ph type="title" idx="4294967295"/>
          </p:nvPr>
        </p:nvSpPr>
        <p:spPr>
          <a:xfrm>
            <a:off x="727075" y="48683"/>
            <a:ext cx="8416925" cy="1143000"/>
          </a:xfrm>
        </p:spPr>
        <p:txBody>
          <a:bodyPr/>
          <a:lstStyle/>
          <a:p>
            <a:pPr eaLnBrk="1" hangingPunct="1"/>
            <a:r>
              <a:rPr lang="en-US" sz="4000" b="1" dirty="0">
                <a:solidFill>
                  <a:srgbClr val="FFFF00"/>
                </a:solidFill>
                <a:latin typeface="Calibri" charset="0"/>
                <a:ea typeface="ＭＳ Ｐゴシック" charset="0"/>
                <a:cs typeface="ＭＳ Ｐゴシック" charset="0"/>
              </a:rPr>
              <a:t>DISTRESS CONTINUUM</a:t>
            </a:r>
            <a:endParaRPr lang="en-US" b="1" dirty="0">
              <a:solidFill>
                <a:srgbClr val="FFFF00"/>
              </a:solidFill>
              <a:latin typeface="Calibri" charset="0"/>
              <a:ea typeface="ＭＳ Ｐゴシック" charset="0"/>
              <a:cs typeface="ＭＳ Ｐゴシック" charset="0"/>
            </a:endParaRPr>
          </a:p>
        </p:txBody>
      </p:sp>
      <p:sp>
        <p:nvSpPr>
          <p:cNvPr id="21507" name="Rectangle 5"/>
          <p:cNvSpPr>
            <a:spLocks noChangeArrowheads="1"/>
          </p:cNvSpPr>
          <p:nvPr/>
        </p:nvSpPr>
        <p:spPr bwMode="auto">
          <a:xfrm>
            <a:off x="727075" y="3287714"/>
            <a:ext cx="7639050" cy="487362"/>
          </a:xfrm>
          <a:prstGeom prst="rect">
            <a:avLst/>
          </a:prstGeom>
          <a:gradFill rotWithShape="0">
            <a:gsLst>
              <a:gs pos="0">
                <a:schemeClr val="tx2"/>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21508" name="Line 6"/>
          <p:cNvSpPr>
            <a:spLocks noChangeShapeType="1"/>
          </p:cNvSpPr>
          <p:nvPr/>
        </p:nvSpPr>
        <p:spPr bwMode="auto">
          <a:xfrm>
            <a:off x="393700" y="1371600"/>
            <a:ext cx="8331200" cy="0"/>
          </a:xfrm>
          <a:prstGeom prst="line">
            <a:avLst/>
          </a:prstGeom>
          <a:noFill/>
          <a:ln w="508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9" name="Line 8"/>
          <p:cNvSpPr>
            <a:spLocks noChangeShapeType="1"/>
          </p:cNvSpPr>
          <p:nvPr/>
        </p:nvSpPr>
        <p:spPr bwMode="auto">
          <a:xfrm>
            <a:off x="3708400" y="3141664"/>
            <a:ext cx="0"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Text Box 12"/>
          <p:cNvSpPr txBox="1">
            <a:spLocks noChangeArrowheads="1"/>
          </p:cNvSpPr>
          <p:nvPr/>
        </p:nvSpPr>
        <p:spPr bwMode="auto">
          <a:xfrm>
            <a:off x="3779838" y="2997201"/>
            <a:ext cx="14414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pt-PT" sz="1400" b="1">
                <a:solidFill>
                  <a:srgbClr val="540000"/>
                </a:solidFill>
                <a:latin typeface="Calibri" charset="0"/>
              </a:rPr>
              <a:t>Sub-sindrome</a:t>
            </a:r>
          </a:p>
          <a:p>
            <a:pPr algn="ctr" eaLnBrk="1" hangingPunct="1">
              <a:spcBef>
                <a:spcPct val="50000"/>
              </a:spcBef>
            </a:pPr>
            <a:r>
              <a:rPr lang="pt-PT" sz="2000" b="1">
                <a:solidFill>
                  <a:srgbClr val="540000"/>
                </a:solidFill>
                <a:latin typeface="Calibri" charset="0"/>
              </a:rPr>
              <a:t>15-20%</a:t>
            </a:r>
          </a:p>
        </p:txBody>
      </p:sp>
      <p:sp>
        <p:nvSpPr>
          <p:cNvPr id="21512" name="Line 13"/>
          <p:cNvSpPr>
            <a:spLocks noChangeShapeType="1"/>
          </p:cNvSpPr>
          <p:nvPr/>
        </p:nvSpPr>
        <p:spPr bwMode="auto">
          <a:xfrm>
            <a:off x="5364163" y="3141664"/>
            <a:ext cx="0"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56" name="Rectangle 4"/>
          <p:cNvSpPr>
            <a:spLocks noChangeArrowheads="1"/>
          </p:cNvSpPr>
          <p:nvPr/>
        </p:nvSpPr>
        <p:spPr bwMode="auto">
          <a:xfrm>
            <a:off x="5580065" y="1944689"/>
            <a:ext cx="2816225" cy="4462462"/>
          </a:xfrm>
          <a:prstGeom prst="rect">
            <a:avLst/>
          </a:prstGeom>
          <a:noFill/>
          <a:ln w="9525">
            <a:noFill/>
            <a:miter lim="800000"/>
            <a:headEnd/>
            <a:tailEnd/>
          </a:ln>
          <a:effectLst/>
        </p:spPr>
        <p:txBody>
          <a:bodyPr/>
          <a:lstStyle/>
          <a:p>
            <a:pPr algn="r"/>
            <a:r>
              <a:rPr lang="en-US" sz="2800" b="1">
                <a:solidFill>
                  <a:srgbClr val="990000"/>
                </a:solidFill>
                <a:effectLst>
                  <a:outerShdw blurRad="38100" dist="38100" dir="2700000" algn="tl">
                    <a:srgbClr val="DDDDDD"/>
                  </a:outerShdw>
                </a:effectLst>
                <a:latin typeface="Calibri" charset="0"/>
              </a:rPr>
              <a:t>Severe</a:t>
            </a:r>
            <a:br>
              <a:rPr lang="en-US" sz="2800" b="1">
                <a:solidFill>
                  <a:srgbClr val="990000"/>
                </a:solidFill>
                <a:effectLst>
                  <a:outerShdw blurRad="38100" dist="38100" dir="2700000" algn="tl">
                    <a:srgbClr val="DDDDDD"/>
                  </a:outerShdw>
                </a:effectLst>
                <a:latin typeface="Calibri" charset="0"/>
              </a:rPr>
            </a:br>
            <a:r>
              <a:rPr lang="en-US" sz="2800" b="1">
                <a:solidFill>
                  <a:srgbClr val="990000"/>
                </a:solidFill>
                <a:effectLst>
                  <a:outerShdw blurRad="38100" dist="38100" dir="2700000" algn="tl">
                    <a:srgbClr val="DDDDDD"/>
                  </a:outerShdw>
                </a:effectLst>
                <a:latin typeface="Calibri" charset="0"/>
              </a:rPr>
              <a:t>Distress</a:t>
            </a:r>
          </a:p>
          <a:p>
            <a:pPr algn="r"/>
            <a:endParaRPr lang="en-US" sz="1400" b="1">
              <a:solidFill>
                <a:srgbClr val="990000"/>
              </a:solidFill>
              <a:effectLst>
                <a:outerShdw blurRad="38100" dist="38100" dir="2700000" algn="tl">
                  <a:srgbClr val="DDDDDD"/>
                </a:outerShdw>
              </a:effectLst>
              <a:latin typeface="Calibri" charset="0"/>
            </a:endParaRPr>
          </a:p>
          <a:p>
            <a:pPr algn="r"/>
            <a:r>
              <a:rPr lang="en-US" sz="1400" b="1">
                <a:solidFill>
                  <a:srgbClr val="990000"/>
                </a:solidFill>
                <a:latin typeface="Calibri" charset="0"/>
              </a:rPr>
              <a:t>Psychosocial morbidity</a:t>
            </a:r>
          </a:p>
          <a:p>
            <a:pPr algn="r"/>
            <a:endParaRPr lang="en-US" sz="800" b="1">
              <a:solidFill>
                <a:srgbClr val="990000"/>
              </a:solidFill>
              <a:effectLst>
                <a:outerShdw blurRad="38100" dist="38100" dir="2700000" algn="tl">
                  <a:srgbClr val="DDDDDD"/>
                </a:outerShdw>
              </a:effectLst>
              <a:latin typeface="Calibri" charset="0"/>
            </a:endParaRPr>
          </a:p>
          <a:p>
            <a:pPr algn="r"/>
            <a:r>
              <a:rPr lang="en-US" sz="2000" b="1">
                <a:solidFill>
                  <a:srgbClr val="990000"/>
                </a:solidFill>
                <a:effectLst>
                  <a:outerShdw blurRad="38100" dist="38100" dir="2700000" algn="tl">
                    <a:srgbClr val="DDDDDD"/>
                  </a:outerShdw>
                </a:effectLst>
                <a:latin typeface="Calibri" charset="0"/>
              </a:rPr>
              <a:t>25 - 45%</a:t>
            </a:r>
          </a:p>
          <a:p>
            <a:pPr algn="r"/>
            <a:endParaRPr lang="en-US" sz="2000" b="1">
              <a:solidFill>
                <a:srgbClr val="990000"/>
              </a:solidFill>
              <a:effectLst>
                <a:outerShdw blurRad="38100" dist="38100" dir="2700000" algn="tl">
                  <a:srgbClr val="DDDDDD"/>
                </a:outerShdw>
              </a:effectLst>
              <a:latin typeface="Calibri" charset="0"/>
            </a:endParaRPr>
          </a:p>
          <a:p>
            <a:pPr algn="r"/>
            <a:endParaRPr lang="en-US" sz="800" b="1">
              <a:solidFill>
                <a:srgbClr val="990000"/>
              </a:solidFill>
              <a:effectLst>
                <a:outerShdw blurRad="38100" dist="38100" dir="2700000" algn="tl">
                  <a:srgbClr val="DDDDDD"/>
                </a:outerShdw>
              </a:effectLst>
              <a:latin typeface="Calibri" charset="0"/>
            </a:endParaRPr>
          </a:p>
          <a:p>
            <a:pPr algn="r"/>
            <a:r>
              <a:rPr lang="pt-PT" sz="2800" b="1">
                <a:solidFill>
                  <a:srgbClr val="990000"/>
                </a:solidFill>
                <a:effectLst>
                  <a:outerShdw blurRad="38100" dist="38100" dir="2700000" algn="tl">
                    <a:srgbClr val="DDDDDD"/>
                  </a:outerShdw>
                </a:effectLst>
                <a:latin typeface="Calibri" charset="0"/>
              </a:rPr>
              <a:t>Maladjustment</a:t>
            </a:r>
            <a:endParaRPr lang="en-US" sz="2800" b="1">
              <a:solidFill>
                <a:srgbClr val="990000"/>
              </a:solidFill>
              <a:effectLst>
                <a:outerShdw blurRad="38100" dist="38100" dir="2700000" algn="tl">
                  <a:srgbClr val="DDDDDD"/>
                </a:outerShdw>
              </a:effectLst>
              <a:latin typeface="Calibri" charset="0"/>
            </a:endParaRPr>
          </a:p>
          <a:p>
            <a:pPr algn="r"/>
            <a:r>
              <a:rPr lang="en-US" sz="2800" b="1">
                <a:solidFill>
                  <a:srgbClr val="990000"/>
                </a:solidFill>
                <a:effectLst>
                  <a:outerShdw blurRad="38100" dist="38100" dir="2700000" algn="tl">
                    <a:srgbClr val="DDDDDD"/>
                  </a:outerShdw>
                </a:effectLst>
                <a:latin typeface="Calibri" charset="0"/>
              </a:rPr>
              <a:t>Anxiety</a:t>
            </a:r>
          </a:p>
          <a:p>
            <a:pPr algn="r"/>
            <a:r>
              <a:rPr lang="pt-PT" sz="2800" b="1">
                <a:solidFill>
                  <a:srgbClr val="990000"/>
                </a:solidFill>
                <a:effectLst>
                  <a:outerShdw blurRad="38100" dist="38100" dir="2700000" algn="tl">
                    <a:srgbClr val="DDDDDD"/>
                  </a:outerShdw>
                </a:effectLst>
                <a:latin typeface="Calibri" charset="0"/>
              </a:rPr>
              <a:t>Depression</a:t>
            </a:r>
          </a:p>
          <a:p>
            <a:pPr algn="r"/>
            <a:endParaRPr lang="pt-PT" sz="2800" b="1">
              <a:solidFill>
                <a:srgbClr val="990000"/>
              </a:solidFill>
              <a:effectLst>
                <a:outerShdw blurRad="38100" dist="38100" dir="2700000" algn="tl">
                  <a:srgbClr val="DDDDDD"/>
                </a:outerShdw>
              </a:effectLst>
              <a:latin typeface="Calibri" charset="0"/>
            </a:endParaRPr>
          </a:p>
          <a:p>
            <a:pPr algn="r"/>
            <a:endParaRPr lang="en-US" sz="2800" b="1">
              <a:solidFill>
                <a:srgbClr val="990000"/>
              </a:solidFill>
              <a:effectLst>
                <a:outerShdw blurRad="38100" dist="38100" dir="2700000" algn="tl">
                  <a:srgbClr val="DDDDDD"/>
                </a:outerShdw>
              </a:effectLst>
              <a:latin typeface="Calibri" charset="0"/>
            </a:endParaRPr>
          </a:p>
        </p:txBody>
      </p:sp>
      <p:sp>
        <p:nvSpPr>
          <p:cNvPr id="21514" name="Text Box 14"/>
          <p:cNvSpPr txBox="1">
            <a:spLocks noChangeArrowheads="1"/>
          </p:cNvSpPr>
          <p:nvPr/>
        </p:nvSpPr>
        <p:spPr bwMode="auto">
          <a:xfrm>
            <a:off x="755650" y="5589588"/>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latin typeface="Calibri" charset="0"/>
            </a:endParaRPr>
          </a:p>
        </p:txBody>
      </p:sp>
      <p:sp>
        <p:nvSpPr>
          <p:cNvPr id="21515" name="Rectangle 10"/>
          <p:cNvSpPr>
            <a:spLocks noChangeArrowheads="1"/>
          </p:cNvSpPr>
          <p:nvPr/>
        </p:nvSpPr>
        <p:spPr bwMode="auto">
          <a:xfrm>
            <a:off x="5951803" y="6032502"/>
            <a:ext cx="24508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pt-PT" sz="1200">
                <a:solidFill>
                  <a:srgbClr val="162E5A"/>
                </a:solidFill>
                <a:latin typeface="Calibri" charset="0"/>
              </a:rPr>
              <a:t>Adapted from J.Holland, IPOS, 2005</a:t>
            </a:r>
          </a:p>
          <a:p>
            <a:pPr algn="r"/>
            <a:r>
              <a:rPr lang="pt-PT" sz="1200" b="1">
                <a:solidFill>
                  <a:srgbClr val="FF0000"/>
                </a:solidFill>
                <a:latin typeface="Calibri" charset="0"/>
              </a:rPr>
              <a:t>www.ipos-society.org</a:t>
            </a:r>
          </a:p>
          <a:p>
            <a:pPr algn="r"/>
            <a:r>
              <a:rPr lang="pt-PT" sz="1200">
                <a:solidFill>
                  <a:srgbClr val="162E5A"/>
                </a:solidFill>
                <a:latin typeface="Calibri" charset="0"/>
              </a:rPr>
              <a:t> </a:t>
            </a:r>
          </a:p>
        </p:txBody>
      </p:sp>
      <p:sp>
        <p:nvSpPr>
          <p:cNvPr id="330755" name="Rectangle 3"/>
          <p:cNvSpPr>
            <a:spLocks noGrp="1" noChangeArrowheads="1"/>
          </p:cNvSpPr>
          <p:nvPr>
            <p:ph type="body" idx="4294967295"/>
          </p:nvPr>
        </p:nvSpPr>
        <p:spPr>
          <a:xfrm>
            <a:off x="727075" y="1984378"/>
            <a:ext cx="2003425" cy="4462462"/>
          </a:xfrm>
        </p:spPr>
        <p:txBody>
          <a:bodyPr>
            <a:normAutofit/>
          </a:bodyPr>
          <a:lstStyle/>
          <a:p>
            <a:pPr marL="0" indent="0" eaLnBrk="1" hangingPunct="1">
              <a:spcBef>
                <a:spcPct val="0"/>
              </a:spcBef>
              <a:buFontTx/>
              <a:buNone/>
            </a:pPr>
            <a:r>
              <a:rPr lang="en-US" sz="2800" dirty="0">
                <a:effectLst>
                  <a:outerShdw blurRad="38100" dist="38100" dir="2700000" algn="tl">
                    <a:srgbClr val="DDDDDD"/>
                  </a:outerShdw>
                </a:effectLst>
                <a:latin typeface="Calibri" charset="0"/>
                <a:ea typeface="ＭＳ Ｐゴシック" charset="0"/>
                <a:cs typeface="ＭＳ Ｐゴシック" charset="0"/>
              </a:rPr>
              <a:t>Normal</a:t>
            </a:r>
            <a:br>
              <a:rPr lang="en-US" sz="2800" dirty="0">
                <a:effectLst>
                  <a:outerShdw blurRad="38100" dist="38100" dir="2700000" algn="tl">
                    <a:srgbClr val="DDDDDD"/>
                  </a:outerShdw>
                </a:effectLst>
                <a:latin typeface="Calibri" charset="0"/>
                <a:ea typeface="ＭＳ Ｐゴシック" charset="0"/>
                <a:cs typeface="ＭＳ Ｐゴシック" charset="0"/>
              </a:rPr>
            </a:br>
            <a:r>
              <a:rPr lang="en-US" sz="2800" dirty="0">
                <a:effectLst>
                  <a:outerShdw blurRad="38100" dist="38100" dir="2700000" algn="tl">
                    <a:srgbClr val="DDDDDD"/>
                  </a:outerShdw>
                </a:effectLst>
                <a:latin typeface="Calibri" charset="0"/>
                <a:ea typeface="ＭＳ Ｐゴシック" charset="0"/>
                <a:cs typeface="ＭＳ Ｐゴシック" charset="0"/>
              </a:rPr>
              <a:t>Distress</a:t>
            </a:r>
          </a:p>
          <a:p>
            <a:pPr marL="0" indent="0" eaLnBrk="1" hangingPunct="1">
              <a:spcBef>
                <a:spcPct val="0"/>
              </a:spcBef>
              <a:buFontTx/>
              <a:buNone/>
            </a:pPr>
            <a:endParaRPr lang="en-US" sz="1000" dirty="0">
              <a:latin typeface="Calibri" charset="0"/>
              <a:ea typeface="ＭＳ Ｐゴシック" charset="0"/>
              <a:cs typeface="ＭＳ Ｐゴシック" charset="0"/>
            </a:endParaRPr>
          </a:p>
          <a:p>
            <a:pPr marL="0" indent="0" eaLnBrk="1" hangingPunct="1">
              <a:spcBef>
                <a:spcPct val="0"/>
              </a:spcBef>
              <a:buFontTx/>
              <a:buNone/>
            </a:pPr>
            <a:r>
              <a:rPr lang="en-US" sz="1400" b="1" dirty="0">
                <a:latin typeface="Calibri" charset="0"/>
                <a:ea typeface="ＭＳ Ｐゴシック" charset="0"/>
                <a:cs typeface="ＭＳ Ｐゴシック" charset="0"/>
              </a:rPr>
              <a:t>adaptation</a:t>
            </a:r>
          </a:p>
          <a:p>
            <a:pPr marL="0" indent="0" eaLnBrk="1" hangingPunct="1">
              <a:spcBef>
                <a:spcPct val="0"/>
              </a:spcBef>
              <a:buFontTx/>
              <a:buNone/>
            </a:pPr>
            <a:endParaRPr lang="en-US" sz="1400" b="1" dirty="0">
              <a:latin typeface="Calibri" charset="0"/>
              <a:ea typeface="ＭＳ Ｐゴシック" charset="0"/>
              <a:cs typeface="ＭＳ Ｐゴシック" charset="0"/>
            </a:endParaRPr>
          </a:p>
          <a:p>
            <a:pPr marL="0" indent="0" eaLnBrk="1" hangingPunct="1">
              <a:spcBef>
                <a:spcPct val="0"/>
              </a:spcBef>
              <a:buFontTx/>
              <a:buNone/>
            </a:pPr>
            <a:r>
              <a:rPr lang="en-US" sz="2000" b="1" dirty="0">
                <a:solidFill>
                  <a:schemeClr val="bg1"/>
                </a:solidFill>
                <a:latin typeface="Calibri" charset="0"/>
                <a:ea typeface="ＭＳ Ｐゴシック" charset="0"/>
                <a:cs typeface="ＭＳ Ｐゴシック" charset="0"/>
              </a:rPr>
              <a:t>35 - 45%</a:t>
            </a:r>
          </a:p>
          <a:p>
            <a:pPr marL="0" indent="0" eaLnBrk="1" hangingPunct="1">
              <a:spcBef>
                <a:spcPct val="0"/>
              </a:spcBef>
              <a:buFontTx/>
              <a:buNone/>
            </a:pPr>
            <a:endParaRPr lang="en-US" sz="2800" dirty="0">
              <a:latin typeface="Calibri" charset="0"/>
              <a:ea typeface="ＭＳ Ｐゴシック" charset="0"/>
              <a:cs typeface="ＭＳ Ｐゴシック" charset="0"/>
            </a:endParaRPr>
          </a:p>
          <a:p>
            <a:pPr marL="0" indent="0" eaLnBrk="1" hangingPunct="1">
              <a:spcBef>
                <a:spcPct val="0"/>
              </a:spcBef>
              <a:buFontTx/>
              <a:buNone/>
            </a:pPr>
            <a:r>
              <a:rPr lang="en-US" sz="2800" dirty="0">
                <a:latin typeface="Calibri" charset="0"/>
                <a:ea typeface="ＭＳ Ｐゴシック" charset="0"/>
                <a:cs typeface="ＭＳ Ｐゴシック" charset="0"/>
              </a:rPr>
              <a:t>Worries</a:t>
            </a:r>
          </a:p>
          <a:p>
            <a:pPr marL="0" indent="0" eaLnBrk="1" hangingPunct="1">
              <a:spcBef>
                <a:spcPct val="0"/>
              </a:spcBef>
              <a:buFontTx/>
              <a:buNone/>
            </a:pPr>
            <a:r>
              <a:rPr lang="en-US" sz="2800" dirty="0">
                <a:latin typeface="Calibri" charset="0"/>
                <a:ea typeface="ＭＳ Ｐゴシック" charset="0"/>
                <a:cs typeface="ＭＳ Ｐゴシック" charset="0"/>
              </a:rPr>
              <a:t>Fears</a:t>
            </a:r>
          </a:p>
          <a:p>
            <a:pPr marL="0" indent="0" eaLnBrk="1" hangingPunct="1">
              <a:spcBef>
                <a:spcPct val="0"/>
              </a:spcBef>
              <a:buFontTx/>
              <a:buNone/>
            </a:pPr>
            <a:r>
              <a:rPr lang="en-US" sz="2800" dirty="0">
                <a:latin typeface="Calibri" charset="0"/>
                <a:ea typeface="ＭＳ Ｐゴシック" charset="0"/>
                <a:cs typeface="ＭＳ Ｐゴシック" charset="0"/>
              </a:rPr>
              <a:t>Sadness</a:t>
            </a:r>
          </a:p>
        </p:txBody>
      </p:sp>
      <p:sp>
        <p:nvSpPr>
          <p:cNvPr id="3" name="Oval 2">
            <a:extLst>
              <a:ext uri="{FF2B5EF4-FFF2-40B4-BE49-F238E27FC236}">
                <a16:creationId xmlns:a16="http://schemas.microsoft.com/office/drawing/2014/main" xmlns="" id="{B3A6B728-5017-364B-B75B-2A7867948548}"/>
              </a:ext>
            </a:extLst>
          </p:cNvPr>
          <p:cNvSpPr/>
          <p:nvPr/>
        </p:nvSpPr>
        <p:spPr>
          <a:xfrm>
            <a:off x="6153414" y="1511336"/>
            <a:ext cx="2450836" cy="444758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Tree>
    <p:custDataLst>
      <p:tags r:id="rId1"/>
    </p:custDataLst>
    <p:extLst>
      <p:ext uri="{BB962C8B-B14F-4D97-AF65-F5344CB8AC3E}">
        <p14:creationId xmlns:p14="http://schemas.microsoft.com/office/powerpoint/2010/main" val="2903354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a:alphaModFix amt="30000"/>
            <a:extLst>
              <a:ext uri="{28A0092B-C50C-407E-A947-70E740481C1C}">
                <a14:useLocalDpi xmlns:a14="http://schemas.microsoft.com/office/drawing/2010/main"/>
              </a:ext>
            </a:extLst>
          </a:blip>
          <a:srcRect/>
          <a:stretch>
            <a:fillRect/>
          </a:stretch>
        </p:blipFill>
        <p:spPr bwMode="auto">
          <a:xfrm>
            <a:off x="0" y="0"/>
            <a:ext cx="9144000" cy="688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3"/>
          <a:stretch>
            <a:fillRect/>
          </a:stretch>
        </p:blipFill>
        <p:spPr>
          <a:xfrm>
            <a:off x="803205" y="3143571"/>
            <a:ext cx="7835900" cy="3454400"/>
          </a:xfrm>
          <a:prstGeom prst="rect">
            <a:avLst/>
          </a:prstGeom>
        </p:spPr>
      </p:pic>
      <p:pic>
        <p:nvPicPr>
          <p:cNvPr id="3" name="Picture 2"/>
          <p:cNvPicPr>
            <a:picLocks noChangeAspect="1"/>
          </p:cNvPicPr>
          <p:nvPr/>
        </p:nvPicPr>
        <p:blipFill>
          <a:blip r:embed="rId4"/>
          <a:stretch>
            <a:fillRect/>
          </a:stretch>
        </p:blipFill>
        <p:spPr>
          <a:xfrm>
            <a:off x="803205" y="155913"/>
            <a:ext cx="7289800" cy="2806700"/>
          </a:xfrm>
          <a:prstGeom prst="rect">
            <a:avLst/>
          </a:prstGeom>
        </p:spPr>
      </p:pic>
      <p:sp>
        <p:nvSpPr>
          <p:cNvPr id="4" name="TextBox 3"/>
          <p:cNvSpPr txBox="1"/>
          <p:nvPr/>
        </p:nvSpPr>
        <p:spPr>
          <a:xfrm>
            <a:off x="4140200" y="3116501"/>
            <a:ext cx="4498905" cy="307777"/>
          </a:xfrm>
          <a:prstGeom prst="rect">
            <a:avLst/>
          </a:prstGeom>
          <a:noFill/>
        </p:spPr>
        <p:txBody>
          <a:bodyPr wrap="square" rtlCol="0">
            <a:spAutoFit/>
          </a:bodyPr>
          <a:lstStyle/>
          <a:p>
            <a:r>
              <a:rPr lang="en-US" sz="1400" b="1" dirty="0">
                <a:solidFill>
                  <a:srgbClr val="800000"/>
                </a:solidFill>
              </a:rPr>
              <a:t>N=4496 </a:t>
            </a:r>
            <a:r>
              <a:rPr lang="en-US" sz="1400" dirty="0">
                <a:solidFill>
                  <a:srgbClr val="800000"/>
                </a:solidFill>
              </a:rPr>
              <a:t>cancer patients before treatment</a:t>
            </a:r>
            <a:r>
              <a:rPr lang="en-US" sz="1400" b="1" dirty="0">
                <a:solidFill>
                  <a:srgbClr val="800000"/>
                </a:solidFill>
              </a:rPr>
              <a:t>; 35,1%</a:t>
            </a:r>
          </a:p>
        </p:txBody>
      </p:sp>
      <p:sp>
        <p:nvSpPr>
          <p:cNvPr id="5" name="Oval 4"/>
          <p:cNvSpPr/>
          <p:nvPr/>
        </p:nvSpPr>
        <p:spPr>
          <a:xfrm>
            <a:off x="7049547" y="3887388"/>
            <a:ext cx="764564" cy="2578634"/>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0" y="5591647"/>
            <a:ext cx="803205"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8">
            <a:extLst>
              <a:ext uri="{FF2B5EF4-FFF2-40B4-BE49-F238E27FC236}">
                <a16:creationId xmlns:a16="http://schemas.microsoft.com/office/drawing/2014/main" xmlns="" id="{0C2DE9DC-4FCA-D946-80A2-A4B855F9F904}"/>
              </a:ext>
            </a:extLst>
          </p:cNvPr>
          <p:cNvCxnSpPr/>
          <p:nvPr/>
        </p:nvCxnSpPr>
        <p:spPr>
          <a:xfrm>
            <a:off x="0" y="4421874"/>
            <a:ext cx="803205"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8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MPORT" val="P:\APOS\Online_Curriculum_Project\Webcast_files\HollandDistressManagement\DisMgmtAudioOmnipress\slide9.mp3"/>
  <p:tag name="ELAPSEDTIME" val="29.86"/>
</p:tagLst>
</file>

<file path=ppt/tags/tag2.xml><?xml version="1.0" encoding="utf-8"?>
<p:tagLst xmlns:a="http://schemas.openxmlformats.org/drawingml/2006/main" xmlns:r="http://schemas.openxmlformats.org/officeDocument/2006/relationships" xmlns:p="http://schemas.openxmlformats.org/presentationml/2006/main">
  <p:tag name="AUDIO_IMPORT" val="P:\APOS\Online_Curriculum_Project\Webcast_files\HollandDistressManagement\DisMgmtAudioOmnipress\slide10.mp3"/>
  <p:tag name="ELAPSEDTIME" val="57.053"/>
</p:tagLst>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33919</TotalTime>
  <Words>1618</Words>
  <Application>Microsoft Office PowerPoint</Application>
  <PresentationFormat>On-screen Show (4:3)</PresentationFormat>
  <Paragraphs>241</Paragraphs>
  <Slides>36</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Revolution</vt:lpstr>
      <vt:lpstr>Document</vt:lpstr>
      <vt:lpstr>Fotografía de Photo Editor</vt:lpstr>
      <vt:lpstr>Psycho Social Impact  of diagnosis:    Patient diagnosis</vt:lpstr>
      <vt:lpstr>PowerPoint Presentation</vt:lpstr>
      <vt:lpstr>summary</vt:lpstr>
      <vt:lpstr>PowerPoint Presentation</vt:lpstr>
      <vt:lpstr>Crisis event: Diagnosis</vt:lpstr>
      <vt:lpstr>PowerPoint Presentation</vt:lpstr>
      <vt:lpstr>PowerPoint Presentation</vt:lpstr>
      <vt:lpstr>DISTRESS CONTINUUM</vt:lpstr>
      <vt:lpstr>PowerPoint Presentation</vt:lpstr>
      <vt:lpstr>PowerPoint Presentation</vt:lpstr>
      <vt:lpstr>  Prevalence of Anxiety and depression in MPN patients </vt:lpstr>
      <vt:lpstr>PowerPoint Presentation</vt:lpstr>
      <vt:lpstr>PowerPoint Presentation</vt:lpstr>
      <vt:lpstr>PowerPoint Presentation</vt:lpstr>
      <vt:lpstr>PowerPoint Presentation</vt:lpstr>
      <vt:lpstr> Influence of psychological response (coping) on breast cancer survival:                                                                                       10-year follow-up of a population-based cohort </vt:lpstr>
      <vt:lpstr>PowerPoint Presentation</vt:lpstr>
      <vt:lpstr>PowerPoint Presentation</vt:lpstr>
      <vt:lpstr>PowerPoint Presentation</vt:lpstr>
      <vt:lpstr>Types of Psychological Interventions</vt:lpstr>
      <vt:lpstr>PowerPoint Presentation</vt:lpstr>
      <vt:lpstr>PowerPoint Presentation</vt:lpstr>
      <vt:lpstr>PowerPoint Presentation</vt:lpstr>
      <vt:lpstr>PowerPoint Presentation</vt:lpstr>
      <vt:lpstr>CALM Therapy  for Advanced cancer patients: Managing Cancer and Living Meaningfully</vt:lpstr>
      <vt:lpstr>PowerPoint Presentation</vt:lpstr>
      <vt:lpstr>PowerPoint Presentation</vt:lpstr>
      <vt:lpstr>PowerPoint Presentation</vt:lpstr>
      <vt:lpstr>PowerPoint Presentation</vt:lpstr>
      <vt:lpstr>  EPAAC – WP7 on Healthcare  Psychosocial Oncology Action</vt:lpstr>
      <vt:lpstr>  EPAAC – WP7 on Healthcare  Psychosocial Oncology Action Preliminary results from the European survey (27 countries)</vt:lpstr>
      <vt:lpstr>PowerPoint Presentation</vt:lpstr>
      <vt:lpstr>PowerPoint Presentation</vt:lpstr>
      <vt:lpstr>Programme elements NCCP needs to include the following elements for quality psycho-oncological care: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‘IPOS Standard of Quality Cancer Care: the challenges for psycho-oncology in Europe’</dc:title>
  <dc:creator>Luzia Travado</dc:creator>
  <cp:lastModifiedBy>Barbara</cp:lastModifiedBy>
  <cp:revision>166</cp:revision>
  <dcterms:created xsi:type="dcterms:W3CDTF">2015-09-29T22:40:25Z</dcterms:created>
  <dcterms:modified xsi:type="dcterms:W3CDTF">2020-01-28T17:46:30Z</dcterms:modified>
</cp:coreProperties>
</file>