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1" r:id="rId5"/>
    <p:sldId id="271" r:id="rId6"/>
    <p:sldId id="264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5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5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1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7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6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F430-4DC5-44EB-9EA2-4F7F487298C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E42E-8DC8-4211-A09D-17D1780E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3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26372"/>
            <a:ext cx="10515600" cy="2852737"/>
          </a:xfrm>
        </p:spPr>
        <p:txBody>
          <a:bodyPr/>
          <a:lstStyle/>
          <a:p>
            <a:r>
              <a:rPr lang="en-US" dirty="0"/>
              <a:t>Introduction – Patient Advocacy &amp; Support Group in India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Param</a:t>
            </a:r>
            <a:r>
              <a:rPr lang="en-US" dirty="0"/>
              <a:t> – Trustee Friends of Max, India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1324D31-04A9-4F2D-B603-2006722A4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38" y="5334000"/>
            <a:ext cx="1927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5">
            <a:extLst>
              <a:ext uri="{FF2B5EF4-FFF2-40B4-BE49-F238E27FC236}">
                <a16:creationId xmlns:a16="http://schemas.microsoft.com/office/drawing/2014/main" id="{23DED762-0C88-4840-B4B7-447B1DB1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11" y="5731910"/>
            <a:ext cx="269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</a:rPr>
              <a:t>Advocacy Session #2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How to be an Effective Advocate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#MPN </a:t>
            </a:r>
            <a:r>
              <a:rPr lang="en-US" altLang="en-US" b="1" dirty="0" err="1">
                <a:solidFill>
                  <a:srgbClr val="0070C0"/>
                </a:solidFill>
              </a:rPr>
              <a:t>Horizones</a:t>
            </a:r>
            <a:r>
              <a:rPr lang="en-US" altLang="en-US" b="1" dirty="0">
                <a:solidFill>
                  <a:srgbClr val="0070C0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16001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CML Patient Support Group –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306"/>
            <a:ext cx="10515600" cy="4351338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Friends of Max – A support arm of Max Foundation USA</a:t>
            </a:r>
          </a:p>
          <a:p>
            <a:r>
              <a:rPr lang="en-US" dirty="0"/>
              <a:t>Friends of Max is a Patient support group </a:t>
            </a:r>
            <a:r>
              <a:rPr lang="en-US" dirty="0" err="1"/>
              <a:t>focussing</a:t>
            </a:r>
            <a:r>
              <a:rPr lang="en-US" dirty="0"/>
              <a:t> on CML ( chronic Myeloid leukemia a type of blood cancer  &amp; GIST - Gastro </a:t>
            </a:r>
            <a:r>
              <a:rPr lang="en-US" dirty="0" err="1"/>
              <a:t>instestinal</a:t>
            </a:r>
            <a:r>
              <a:rPr lang="en-US" dirty="0"/>
              <a:t> stomach tumor) formed by cancer survivors and their care givers. Our mission is to provide emotional and practical support to these patients and their families.</a:t>
            </a:r>
          </a:p>
          <a:p>
            <a:r>
              <a:rPr lang="en-US" dirty="0"/>
              <a:t>Friends of Max is registered as a Government recognized Charitable Trust by the Charitable </a:t>
            </a:r>
            <a:r>
              <a:rPr lang="en-US" dirty="0" err="1"/>
              <a:t>Commissoner's</a:t>
            </a:r>
            <a:r>
              <a:rPr lang="en-US" dirty="0"/>
              <a:t> office in Mumbai. It has more than fifteen city chapters across the country.</a:t>
            </a:r>
          </a:p>
          <a:p>
            <a:r>
              <a:rPr lang="en-US" dirty="0"/>
              <a:t>Over the last ten years, Friends of Max has taken great pride in having been the vehicle for many positive, productive and result oriented interventions like</a:t>
            </a:r>
            <a:br>
              <a:rPr lang="en-US" dirty="0"/>
            </a:br>
            <a:r>
              <a:rPr lang="en-US" dirty="0"/>
              <a:t>1) Providing a platform to patients and their Care givers to share and learn from each other's experience by arranging regular meetings with the best of the oncologists and </a:t>
            </a:r>
            <a:r>
              <a:rPr lang="en-US" dirty="0" err="1"/>
              <a:t>Haemotologists</a:t>
            </a:r>
            <a:r>
              <a:rPr lang="en-US" dirty="0"/>
              <a:t> in one on one Patient Physician interactions</a:t>
            </a:r>
            <a:br>
              <a:rPr lang="en-US" dirty="0"/>
            </a:br>
            <a:r>
              <a:rPr lang="en-US" dirty="0"/>
              <a:t>2) Training volunteers who would like to help fellow survivors live a positive and confident life </a:t>
            </a:r>
            <a:br>
              <a:rPr lang="en-US" dirty="0"/>
            </a:br>
            <a:r>
              <a:rPr lang="en-US" dirty="0"/>
              <a:t>3) Organizing events to spread awareness about the disease and the importance of compliance</a:t>
            </a:r>
            <a:br>
              <a:rPr lang="en-US" dirty="0"/>
            </a:br>
            <a:r>
              <a:rPr lang="en-US" dirty="0"/>
              <a:t>4) Provide assistance and facilitate to monitoring tests for financially challenged patients.</a:t>
            </a:r>
          </a:p>
          <a:p>
            <a:r>
              <a:rPr lang="en-US" dirty="0"/>
              <a:t>Friends of Max few milestones - </a:t>
            </a:r>
            <a:br>
              <a:rPr lang="en-US" dirty="0"/>
            </a:br>
            <a:r>
              <a:rPr lang="en-US" dirty="0"/>
              <a:t>Over 150 meetings in 20 cities</a:t>
            </a:r>
            <a:br>
              <a:rPr lang="en-US" dirty="0"/>
            </a:br>
            <a:r>
              <a:rPr lang="en-US" dirty="0"/>
              <a:t>More than 10000 survivors educated</a:t>
            </a:r>
            <a:br>
              <a:rPr lang="en-US" dirty="0"/>
            </a:br>
            <a:r>
              <a:rPr lang="en-US" dirty="0"/>
              <a:t>More than 260 volunteers trained.</a:t>
            </a:r>
          </a:p>
          <a:p>
            <a:r>
              <a:rPr lang="en-US" dirty="0"/>
              <a:t>Friends of Max also has a Medical Advisory Board consisting of top 11 </a:t>
            </a:r>
            <a:r>
              <a:rPr lang="en-US" dirty="0" err="1"/>
              <a:t>Haemotologist</a:t>
            </a:r>
            <a:r>
              <a:rPr lang="en-US" dirty="0"/>
              <a:t>/ Oncologists from best hospitals</a:t>
            </a:r>
          </a:p>
          <a:p>
            <a:r>
              <a:rPr lang="en-US" dirty="0"/>
              <a:t>FOM Board of Trustees consists of 12 trustees including me.</a:t>
            </a:r>
          </a:p>
          <a:p>
            <a:r>
              <a:rPr lang="en-US" dirty="0"/>
              <a:t>Standing Committee of FOM India has approved to support in Establishing MPN Support Group thereby a Legal Entity is available to get necessary sponsorship</a:t>
            </a:r>
          </a:p>
          <a:p>
            <a:r>
              <a:rPr lang="en-US" dirty="0"/>
              <a:t>Max Foundation has also agreed to provide support to establish the MPN Patient support group in India </a:t>
            </a:r>
          </a:p>
          <a:p>
            <a:endParaRPr lang="en-US" dirty="0"/>
          </a:p>
        </p:txBody>
      </p:sp>
      <p:sp>
        <p:nvSpPr>
          <p:cNvPr id="4" name="Rectángulo 5">
            <a:extLst>
              <a:ext uri="{FF2B5EF4-FFF2-40B4-BE49-F238E27FC236}">
                <a16:creationId xmlns:a16="http://schemas.microsoft.com/office/drawing/2014/main" id="{40FE497A-0561-4131-8BD6-C327C64A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11" y="5960508"/>
            <a:ext cx="269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</a:rPr>
              <a:t>Advocacy Session #2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How to be an Effective Advocate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#MPN </a:t>
            </a:r>
            <a:r>
              <a:rPr lang="en-US" altLang="en-US" b="1" dirty="0" err="1">
                <a:solidFill>
                  <a:srgbClr val="0070C0"/>
                </a:solidFill>
              </a:rPr>
              <a:t>Horizones</a:t>
            </a:r>
            <a:r>
              <a:rPr lang="en-US" altLang="en-US" b="1" dirty="0">
                <a:solidFill>
                  <a:srgbClr val="0070C0"/>
                </a:solidFill>
              </a:rPr>
              <a:t> 2019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AB8171F-01F3-4C9F-BD39-494F28AE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38" y="5552879"/>
            <a:ext cx="1927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15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Advocacy in India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MPN Support Group in India</a:t>
            </a:r>
          </a:p>
          <a:p>
            <a:pPr lvl="1"/>
            <a:r>
              <a:rPr lang="en-US" dirty="0"/>
              <a:t>At present there is no Support Group for MPN in </a:t>
            </a:r>
            <a:r>
              <a:rPr lang="en-US" dirty="0" err="1"/>
              <a:t>india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CML &amp; GIST has a Support Group from Friends of Max</a:t>
            </a:r>
          </a:p>
          <a:p>
            <a:pPr lvl="1"/>
            <a:r>
              <a:rPr lang="en-US" dirty="0"/>
              <a:t>Bringing together the MPN patients across Pan India along with the treating doctors, caregivers is the Goal post MPN Horizons </a:t>
            </a:r>
          </a:p>
          <a:p>
            <a:pPr lvl="1"/>
            <a:r>
              <a:rPr lang="en-US" dirty="0"/>
              <a:t>Partnering with MPN Network groups  can be leveraged to engage in raising awareness of Patient support available for all type of Blood Disorders</a:t>
            </a:r>
          </a:p>
          <a:p>
            <a:pPr lvl="1"/>
            <a:r>
              <a:rPr lang="en-US" dirty="0"/>
              <a:t>Build a framework to connect, Engage, Share and learn best practices……. </a:t>
            </a:r>
          </a:p>
        </p:txBody>
      </p:sp>
      <p:sp>
        <p:nvSpPr>
          <p:cNvPr id="4" name="Rectángulo 5">
            <a:extLst>
              <a:ext uri="{FF2B5EF4-FFF2-40B4-BE49-F238E27FC236}">
                <a16:creationId xmlns:a16="http://schemas.microsoft.com/office/drawing/2014/main" id="{1F464075-7FF1-4A55-B242-D913E129A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11" y="5731910"/>
            <a:ext cx="269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</a:rPr>
              <a:t>Advocacy Session #2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How to be an Effective Advocate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#MPN </a:t>
            </a:r>
            <a:r>
              <a:rPr lang="en-US" altLang="en-US" b="1" dirty="0" err="1">
                <a:solidFill>
                  <a:srgbClr val="0070C0"/>
                </a:solidFill>
              </a:rPr>
              <a:t>Horizones</a:t>
            </a:r>
            <a:r>
              <a:rPr lang="en-US" altLang="en-US" b="1" dirty="0">
                <a:solidFill>
                  <a:srgbClr val="0070C0"/>
                </a:solidFill>
              </a:rPr>
              <a:t> 2019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18D1CC2-4592-42B4-9FBA-08036C145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38" y="5334000"/>
            <a:ext cx="1927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62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MPN Patient Support Group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24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MPN Patient Support Group link is made in FOM Website </a:t>
            </a:r>
          </a:p>
          <a:p>
            <a:r>
              <a:rPr lang="en-US" dirty="0"/>
              <a:t>Designed Introductory letters on MPN India Patient Support Group and shared with Leading </a:t>
            </a:r>
            <a:r>
              <a:rPr lang="en-US" dirty="0" err="1"/>
              <a:t>Haematologists</a:t>
            </a:r>
            <a:r>
              <a:rPr lang="en-US" dirty="0"/>
              <a:t> </a:t>
            </a:r>
          </a:p>
          <a:p>
            <a:r>
              <a:rPr lang="en-US" dirty="0"/>
              <a:t>Feedback from the Doctors –</a:t>
            </a:r>
          </a:p>
          <a:p>
            <a:pPr lvl="1"/>
            <a:r>
              <a:rPr lang="en-US" dirty="0"/>
              <a:t>MPN is very diversified across Pan India </a:t>
            </a:r>
          </a:p>
          <a:p>
            <a:pPr lvl="1"/>
            <a:r>
              <a:rPr lang="en-US" dirty="0"/>
              <a:t>Patients initially come to oncologists but move for routine treatment with the GP;s</a:t>
            </a:r>
          </a:p>
          <a:p>
            <a:pPr lvl="1"/>
            <a:r>
              <a:rPr lang="en-US" dirty="0"/>
              <a:t>Follow ups are very slow and mostly older patients</a:t>
            </a:r>
          </a:p>
          <a:p>
            <a:pPr lvl="1"/>
            <a:r>
              <a:rPr lang="en-US" dirty="0"/>
              <a:t>Labs are the touch point to establish patient data base </a:t>
            </a:r>
          </a:p>
          <a:p>
            <a:pPr lvl="1"/>
            <a:r>
              <a:rPr lang="en-US" dirty="0"/>
              <a:t>Engaging leading Labs to get the patient data base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ángulo 5">
            <a:extLst>
              <a:ext uri="{FF2B5EF4-FFF2-40B4-BE49-F238E27FC236}">
                <a16:creationId xmlns:a16="http://schemas.microsoft.com/office/drawing/2014/main" id="{BA84EE3A-F753-4140-A57A-05388D354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11" y="5731910"/>
            <a:ext cx="269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</a:rPr>
              <a:t>Advocacy Session #2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How to be an Effective Advocate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#MPN </a:t>
            </a:r>
            <a:r>
              <a:rPr lang="en-US" altLang="en-US" b="1" dirty="0" err="1">
                <a:solidFill>
                  <a:srgbClr val="0070C0"/>
                </a:solidFill>
              </a:rPr>
              <a:t>Horizones</a:t>
            </a:r>
            <a:r>
              <a:rPr lang="en-US" altLang="en-US" b="1" dirty="0">
                <a:solidFill>
                  <a:srgbClr val="0070C0"/>
                </a:solidFill>
              </a:rPr>
              <a:t> 2019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1F4188E-C4A0-4006-A059-0B031C06A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38" y="5334000"/>
            <a:ext cx="1927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13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MPN Patient Support Group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24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Engaged with MPN Network organizations in USA, Canada, UK and Europe</a:t>
            </a:r>
          </a:p>
          <a:p>
            <a:r>
              <a:rPr lang="en-US" dirty="0"/>
              <a:t>Received information regarding the disease profiles </a:t>
            </a:r>
          </a:p>
          <a:p>
            <a:r>
              <a:rPr lang="en-US" dirty="0"/>
              <a:t>Website on MPN Support Group work is initiated – Plan to go Live by End of Nov/Dec </a:t>
            </a:r>
          </a:p>
          <a:p>
            <a:r>
              <a:rPr lang="en-US" dirty="0"/>
              <a:t>Continued engagement with treating doctors on MPN support Group availability </a:t>
            </a:r>
          </a:p>
          <a:p>
            <a:r>
              <a:rPr lang="en-US" dirty="0"/>
              <a:t>Got introduction from Nepal to assist a lead to support group in that country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ángulo 5">
            <a:extLst>
              <a:ext uri="{FF2B5EF4-FFF2-40B4-BE49-F238E27FC236}">
                <a16:creationId xmlns:a16="http://schemas.microsoft.com/office/drawing/2014/main" id="{74137125-CFDB-4995-BBFF-787E0F55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11" y="5731910"/>
            <a:ext cx="269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</a:rPr>
              <a:t>Advocacy Session #2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How to be an Effective Advocate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#MPN </a:t>
            </a:r>
            <a:r>
              <a:rPr lang="en-US" altLang="en-US" b="1" dirty="0" err="1">
                <a:solidFill>
                  <a:srgbClr val="0070C0"/>
                </a:solidFill>
              </a:rPr>
              <a:t>Horizones</a:t>
            </a:r>
            <a:r>
              <a:rPr lang="en-US" altLang="en-US" b="1" dirty="0">
                <a:solidFill>
                  <a:srgbClr val="0070C0"/>
                </a:solidFill>
              </a:rPr>
              <a:t> 2019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259C90E-0FFD-4887-9494-AFD10E991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38" y="5334000"/>
            <a:ext cx="1927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01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Advocacy in India 	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45ACE4-13CE-4956-9769-025888CE5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65" y="1228835"/>
            <a:ext cx="8825948" cy="4351338"/>
          </a:xfrm>
        </p:spPr>
      </p:pic>
      <p:sp>
        <p:nvSpPr>
          <p:cNvPr id="4" name="Rectángulo 5">
            <a:extLst>
              <a:ext uri="{FF2B5EF4-FFF2-40B4-BE49-F238E27FC236}">
                <a16:creationId xmlns:a16="http://schemas.microsoft.com/office/drawing/2014/main" id="{023C7EF5-16FE-4DBD-BDD6-433B1E1BF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11" y="5731910"/>
            <a:ext cx="269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</a:rPr>
              <a:t>Advocacy Session #2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How to be an Effective Advocate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#MPN </a:t>
            </a:r>
            <a:r>
              <a:rPr lang="en-US" altLang="en-US" b="1" dirty="0" err="1">
                <a:solidFill>
                  <a:srgbClr val="0070C0"/>
                </a:solidFill>
              </a:rPr>
              <a:t>Horizones</a:t>
            </a:r>
            <a:r>
              <a:rPr lang="en-US" altLang="en-US" b="1" dirty="0">
                <a:solidFill>
                  <a:srgbClr val="0070C0"/>
                </a:solidFill>
              </a:rPr>
              <a:t> 2019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F17DAD3-B3D4-4692-B912-B74FFE2C7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38" y="5334000"/>
            <a:ext cx="1927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99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013"/>
            <a:ext cx="10515600" cy="1325563"/>
          </a:xfrm>
        </p:spPr>
        <p:txBody>
          <a:bodyPr/>
          <a:lstStyle/>
          <a:p>
            <a:r>
              <a:rPr lang="en-US" dirty="0"/>
              <a:t>Patient Advocacy in India 	</a:t>
            </a:r>
          </a:p>
        </p:txBody>
      </p:sp>
      <p:sp>
        <p:nvSpPr>
          <p:cNvPr id="4" name="Rectángulo 5">
            <a:extLst>
              <a:ext uri="{FF2B5EF4-FFF2-40B4-BE49-F238E27FC236}">
                <a16:creationId xmlns:a16="http://schemas.microsoft.com/office/drawing/2014/main" id="{023C7EF5-16FE-4DBD-BDD6-433B1E1BF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11" y="5731910"/>
            <a:ext cx="269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</a:rPr>
              <a:t>Advocacy Session #2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How to be an Effective Advocate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#MPN </a:t>
            </a:r>
            <a:r>
              <a:rPr lang="en-US" altLang="en-US" b="1" dirty="0" err="1">
                <a:solidFill>
                  <a:srgbClr val="0070C0"/>
                </a:solidFill>
              </a:rPr>
              <a:t>Horizones</a:t>
            </a:r>
            <a:r>
              <a:rPr lang="en-US" altLang="en-US" b="1" dirty="0">
                <a:solidFill>
                  <a:srgbClr val="0070C0"/>
                </a:solidFill>
              </a:rPr>
              <a:t> 2019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F17DAD3-B3D4-4692-B912-B74FFE2C7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38" y="5334000"/>
            <a:ext cx="1927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F2B8ED4-B146-458A-BA5D-143F8D1A4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4" y="1232450"/>
            <a:ext cx="3435104" cy="364766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8A5A52-B6C0-4179-9A43-24ACB89F3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21" y="1232449"/>
            <a:ext cx="3727175" cy="36476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F008C8-3D3B-4547-9EEB-8BEFBD24E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47" y="1233710"/>
            <a:ext cx="3901440" cy="36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0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24" y="0"/>
            <a:ext cx="9143752" cy="6858000"/>
          </a:xfrm>
          <a:prstGeom prst="rect">
            <a:avLst/>
          </a:prstGeom>
        </p:spPr>
      </p:pic>
      <p:sp>
        <p:nvSpPr>
          <p:cNvPr id="3" name="Rectángulo 5">
            <a:extLst>
              <a:ext uri="{FF2B5EF4-FFF2-40B4-BE49-F238E27FC236}">
                <a16:creationId xmlns:a16="http://schemas.microsoft.com/office/drawing/2014/main" id="{2D7902DF-A236-44EE-8A4F-E3C70659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41" y="6218927"/>
            <a:ext cx="269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52A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</a:rPr>
              <a:t>Advocacy Session #2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How to be an Effective Advocate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#MPN </a:t>
            </a:r>
            <a:r>
              <a:rPr lang="en-US" altLang="en-US" b="1" dirty="0" err="1">
                <a:solidFill>
                  <a:srgbClr val="0070C0"/>
                </a:solidFill>
              </a:rPr>
              <a:t>Horizones</a:t>
            </a:r>
            <a:r>
              <a:rPr lang="en-US" altLang="en-US" b="1" dirty="0">
                <a:solidFill>
                  <a:srgbClr val="0070C0"/>
                </a:solidFill>
              </a:rPr>
              <a:t> 2019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966357A-4776-43CC-A6A3-F036F4241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442" y="5423451"/>
            <a:ext cx="1927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88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415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Introduction – Patient Advocacy &amp; Support Group in India </vt:lpstr>
      <vt:lpstr>CML Patient Support Group – Introduction</vt:lpstr>
      <vt:lpstr>Patient Advocacy in India </vt:lpstr>
      <vt:lpstr>MPN Patient Support Group Update </vt:lpstr>
      <vt:lpstr>MPN Patient Support Group Update </vt:lpstr>
      <vt:lpstr>Patient Advocacy in India  </vt:lpstr>
      <vt:lpstr>Patient Advocacy in India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– Patient Advocacy in India</dc:title>
  <dc:creator>Parameswaran P S</dc:creator>
  <cp:lastModifiedBy>Lidija Pecova</cp:lastModifiedBy>
  <cp:revision>23</cp:revision>
  <dcterms:created xsi:type="dcterms:W3CDTF">2018-09-15T21:32:19Z</dcterms:created>
  <dcterms:modified xsi:type="dcterms:W3CDTF">2019-10-25T13:09:24Z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-2105275626</vt:i4>
  </property>
  <property fmtid="{D5CDD505-2E9C-101B-9397-08002B2CF9AE}" pid="3" name="_NewReviewCycle">
    <vt:lpwstr/>
  </property>
  <property fmtid="{D5CDD505-2E9C-101B-9397-08002B2CF9AE}" pid="4" name="_EmailSubject">
    <vt:lpwstr>RE: RE: Thank you! Ideas for structure and content of presentation</vt:lpwstr>
  </property>
  <property fmtid="{D5CDD505-2E9C-101B-9397-08002B2CF9AE}" pid="5" name="_AuthorEmail">
    <vt:lpwstr>Amy.Lane@lls.org</vt:lpwstr>
  </property>
  <property fmtid="{D5CDD505-2E9C-101B-9397-08002B2CF9AE}" pid="6" name="_AuthorEmailDisplayName">
    <vt:lpwstr>Lane, Amy (National Office)</vt:lpwstr>
  </property>
</Properties>
</file>