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65" r:id="rId4"/>
    <p:sldId id="266" r:id="rId5"/>
    <p:sldId id="269" r:id="rId6"/>
    <p:sldId id="275" r:id="rId7"/>
    <p:sldId id="267" r:id="rId8"/>
    <p:sldId id="258" r:id="rId9"/>
    <p:sldId id="271" r:id="rId10"/>
    <p:sldId id="272" r:id="rId11"/>
    <p:sldId id="273" r:id="rId12"/>
    <p:sldId id="274" r:id="rId13"/>
    <p:sldId id="268" r:id="rId14"/>
    <p:sldId id="26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48"/>
    <p:restoredTop sz="94694"/>
  </p:normalViewPr>
  <p:slideViewPr>
    <p:cSldViewPr snapToGrid="0" snapToObjects="1">
      <p:cViewPr varScale="1">
        <p:scale>
          <a:sx n="90" d="100"/>
          <a:sy n="90" d="100"/>
        </p:scale>
        <p:origin x="67" y="2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GB"/>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a:t>10/25/2019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a:t>10/25/2019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a:t>10/25/2019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a:t>10/25/2019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a:t>10/25/2019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GB"/>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a:t>10/25/2019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a:t>10/25/2019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a:t>10/25/2019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a:t>10/25/2019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a:t>10/25/2019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GB"/>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a:t>10/25/2019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a:t>10/25/2019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GB"/>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a:t>10/25/2019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a:t>10/25/2019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a:t>10/25/2019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a:t>10/25/2019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a:t>10/25/2019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a:t>10/25/2019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A6845-EB76-4B44-B356-BC71FB9543F3}"/>
              </a:ext>
            </a:extLst>
          </p:cNvPr>
          <p:cNvSpPr>
            <a:spLocks noGrp="1"/>
          </p:cNvSpPr>
          <p:nvPr>
            <p:ph type="ctrTitle"/>
          </p:nvPr>
        </p:nvSpPr>
        <p:spPr/>
        <p:txBody>
          <a:bodyPr/>
          <a:lstStyle/>
          <a:p>
            <a:r>
              <a:rPr lang="en-US" sz="4800" dirty="0"/>
              <a:t>Patient-Reported Outcomes:</a:t>
            </a:r>
            <a:br>
              <a:rPr lang="en-US" sz="4800" dirty="0"/>
            </a:br>
            <a:r>
              <a:rPr lang="en-US" sz="4800" b="1" dirty="0"/>
              <a:t>The Role of Advocates</a:t>
            </a:r>
          </a:p>
        </p:txBody>
      </p:sp>
      <p:sp>
        <p:nvSpPr>
          <p:cNvPr id="5" name="Subtitle 4">
            <a:extLst>
              <a:ext uri="{FF2B5EF4-FFF2-40B4-BE49-F238E27FC236}">
                <a16:creationId xmlns:a16="http://schemas.microsoft.com/office/drawing/2014/main" id="{4612B595-C98D-0241-B594-5B695CA36AE8}"/>
              </a:ext>
            </a:extLst>
          </p:cNvPr>
          <p:cNvSpPr>
            <a:spLocks noGrp="1"/>
          </p:cNvSpPr>
          <p:nvPr>
            <p:ph type="subTitle" idx="1"/>
          </p:nvPr>
        </p:nvSpPr>
        <p:spPr/>
        <p:txBody>
          <a:bodyPr/>
          <a:lstStyle/>
          <a:p>
            <a:r>
              <a:rPr lang="en-US" b="1" dirty="0"/>
              <a:t>Jon Mathias</a:t>
            </a:r>
            <a:r>
              <a:rPr lang="en-US" dirty="0"/>
              <a:t>, MPN Advocates Network, MPN Voice</a:t>
            </a:r>
          </a:p>
        </p:txBody>
      </p:sp>
    </p:spTree>
    <p:extLst>
      <p:ext uri="{BB962C8B-B14F-4D97-AF65-F5344CB8AC3E}">
        <p14:creationId xmlns:p14="http://schemas.microsoft.com/office/powerpoint/2010/main" val="3046031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065CA-2F82-DE47-8698-F86B94E784F7}"/>
              </a:ext>
            </a:extLst>
          </p:cNvPr>
          <p:cNvSpPr>
            <a:spLocks noGrp="1"/>
          </p:cNvSpPr>
          <p:nvPr>
            <p:ph type="title"/>
          </p:nvPr>
        </p:nvSpPr>
        <p:spPr/>
        <p:txBody>
          <a:bodyPr/>
          <a:lstStyle/>
          <a:p>
            <a:r>
              <a:rPr lang="en-US" dirty="0"/>
              <a:t>Benefit of Therapy</a:t>
            </a:r>
          </a:p>
        </p:txBody>
      </p:sp>
      <p:sp>
        <p:nvSpPr>
          <p:cNvPr id="4" name="Rectangle 3">
            <a:extLst>
              <a:ext uri="{FF2B5EF4-FFF2-40B4-BE49-F238E27FC236}">
                <a16:creationId xmlns:a16="http://schemas.microsoft.com/office/drawing/2014/main" id="{A3A615B6-F114-9445-A17A-4D37F18B092B}"/>
              </a:ext>
            </a:extLst>
          </p:cNvPr>
          <p:cNvSpPr/>
          <p:nvPr/>
        </p:nvSpPr>
        <p:spPr>
          <a:xfrm>
            <a:off x="450937" y="2317315"/>
            <a:ext cx="9256734" cy="41586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9F821D02-B0B6-BA45-AE33-A72B3CBAD097}"/>
              </a:ext>
            </a:extLst>
          </p:cNvPr>
          <p:cNvCxnSpPr/>
          <p:nvPr/>
        </p:nvCxnSpPr>
        <p:spPr>
          <a:xfrm flipV="1">
            <a:off x="1152395" y="2880986"/>
            <a:ext cx="0" cy="2718148"/>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6DE3330-7767-2243-B626-CD886397D297}"/>
              </a:ext>
            </a:extLst>
          </p:cNvPr>
          <p:cNvCxnSpPr>
            <a:cxnSpLocks/>
          </p:cNvCxnSpPr>
          <p:nvPr/>
        </p:nvCxnSpPr>
        <p:spPr>
          <a:xfrm>
            <a:off x="1152395" y="5599134"/>
            <a:ext cx="4233797"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CF23406-CC99-9644-A61A-507A351291B2}"/>
              </a:ext>
            </a:extLst>
          </p:cNvPr>
          <p:cNvSpPr txBox="1"/>
          <p:nvPr/>
        </p:nvSpPr>
        <p:spPr>
          <a:xfrm>
            <a:off x="450937" y="2880985"/>
            <a:ext cx="727991" cy="475989"/>
          </a:xfrm>
          <a:prstGeom prst="rect">
            <a:avLst/>
          </a:prstGeom>
          <a:noFill/>
        </p:spPr>
        <p:txBody>
          <a:bodyPr wrap="square" rtlCol="0">
            <a:spAutoFit/>
          </a:bodyPr>
          <a:lstStyle/>
          <a:p>
            <a:r>
              <a:rPr lang="en-US" sz="1200" dirty="0">
                <a:solidFill>
                  <a:schemeClr val="accent1"/>
                </a:solidFill>
              </a:rPr>
              <a:t>Quality of Life</a:t>
            </a:r>
          </a:p>
        </p:txBody>
      </p:sp>
      <p:sp>
        <p:nvSpPr>
          <p:cNvPr id="11" name="TextBox 10">
            <a:extLst>
              <a:ext uri="{FF2B5EF4-FFF2-40B4-BE49-F238E27FC236}">
                <a16:creationId xmlns:a16="http://schemas.microsoft.com/office/drawing/2014/main" id="{5750BB67-2EEC-3748-8396-FDB45809EFD0}"/>
              </a:ext>
            </a:extLst>
          </p:cNvPr>
          <p:cNvSpPr txBox="1"/>
          <p:nvPr/>
        </p:nvSpPr>
        <p:spPr>
          <a:xfrm>
            <a:off x="4647156" y="5649236"/>
            <a:ext cx="727991" cy="276999"/>
          </a:xfrm>
          <a:prstGeom prst="rect">
            <a:avLst/>
          </a:prstGeom>
          <a:noFill/>
        </p:spPr>
        <p:txBody>
          <a:bodyPr wrap="square" rtlCol="0">
            <a:spAutoFit/>
          </a:bodyPr>
          <a:lstStyle/>
          <a:p>
            <a:r>
              <a:rPr lang="en-US" sz="1200" dirty="0">
                <a:solidFill>
                  <a:schemeClr val="accent1"/>
                </a:solidFill>
              </a:rPr>
              <a:t>Time</a:t>
            </a:r>
          </a:p>
        </p:txBody>
      </p:sp>
      <p:cxnSp>
        <p:nvCxnSpPr>
          <p:cNvPr id="13" name="Straight Connector 12">
            <a:extLst>
              <a:ext uri="{FF2B5EF4-FFF2-40B4-BE49-F238E27FC236}">
                <a16:creationId xmlns:a16="http://schemas.microsoft.com/office/drawing/2014/main" id="{932A0A4F-CE37-944B-8A03-A734BCF3D6EE}"/>
              </a:ext>
            </a:extLst>
          </p:cNvPr>
          <p:cNvCxnSpPr>
            <a:cxnSpLocks/>
          </p:cNvCxnSpPr>
          <p:nvPr/>
        </p:nvCxnSpPr>
        <p:spPr>
          <a:xfrm>
            <a:off x="1178928" y="3356974"/>
            <a:ext cx="7751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BA3B8D3-E97D-8745-BFCA-CDB33124F02F}"/>
              </a:ext>
            </a:extLst>
          </p:cNvPr>
          <p:cNvSpPr txBox="1"/>
          <p:nvPr/>
        </p:nvSpPr>
        <p:spPr>
          <a:xfrm>
            <a:off x="5735806" y="2704567"/>
            <a:ext cx="3583559" cy="2031325"/>
          </a:xfrm>
          <a:prstGeom prst="rect">
            <a:avLst/>
          </a:prstGeom>
          <a:noFill/>
        </p:spPr>
        <p:txBody>
          <a:bodyPr wrap="square" rtlCol="0">
            <a:spAutoFit/>
          </a:bodyPr>
          <a:lstStyle/>
          <a:p>
            <a:r>
              <a:rPr lang="en-US" dirty="0">
                <a:solidFill>
                  <a:schemeClr val="bg2"/>
                </a:solidFill>
              </a:rPr>
              <a:t>A treatment for the illness will restore some of the patient’s quality of life</a:t>
            </a:r>
          </a:p>
          <a:p>
            <a:endParaRPr lang="en-US" dirty="0">
              <a:solidFill>
                <a:schemeClr val="bg2"/>
              </a:solidFill>
            </a:endParaRPr>
          </a:p>
          <a:p>
            <a:r>
              <a:rPr lang="en-US" dirty="0">
                <a:solidFill>
                  <a:schemeClr val="bg2"/>
                </a:solidFill>
              </a:rPr>
              <a:t>The Benefit of the therapy is the amount of life quality that is restored</a:t>
            </a:r>
          </a:p>
        </p:txBody>
      </p:sp>
      <p:cxnSp>
        <p:nvCxnSpPr>
          <p:cNvPr id="15" name="Straight Connector 14">
            <a:extLst>
              <a:ext uri="{FF2B5EF4-FFF2-40B4-BE49-F238E27FC236}">
                <a16:creationId xmlns:a16="http://schemas.microsoft.com/office/drawing/2014/main" id="{B499F2CD-0FC3-2949-B8D1-CA89E6A00A65}"/>
              </a:ext>
            </a:extLst>
          </p:cNvPr>
          <p:cNvCxnSpPr>
            <a:cxnSpLocks/>
          </p:cNvCxnSpPr>
          <p:nvPr/>
        </p:nvCxnSpPr>
        <p:spPr>
          <a:xfrm flipV="1">
            <a:off x="1954060" y="3356974"/>
            <a:ext cx="0" cy="103966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04123E-5308-A44A-B1BC-3979C1A87B5F}"/>
              </a:ext>
            </a:extLst>
          </p:cNvPr>
          <p:cNvCxnSpPr>
            <a:cxnSpLocks/>
          </p:cNvCxnSpPr>
          <p:nvPr/>
        </p:nvCxnSpPr>
        <p:spPr>
          <a:xfrm>
            <a:off x="1954060" y="4396634"/>
            <a:ext cx="72651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5EBC90D-62F3-B845-A0B6-415BF2E5309B}"/>
              </a:ext>
            </a:extLst>
          </p:cNvPr>
          <p:cNvCxnSpPr>
            <a:cxnSpLocks/>
          </p:cNvCxnSpPr>
          <p:nvPr/>
        </p:nvCxnSpPr>
        <p:spPr>
          <a:xfrm>
            <a:off x="3012509" y="3732758"/>
            <a:ext cx="0" cy="66387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CBA3139-DC8D-3442-95AF-102970F5B344}"/>
              </a:ext>
            </a:extLst>
          </p:cNvPr>
          <p:cNvSpPr txBox="1"/>
          <p:nvPr/>
        </p:nvSpPr>
        <p:spPr>
          <a:xfrm>
            <a:off x="3153428" y="3845492"/>
            <a:ext cx="1343416" cy="461665"/>
          </a:xfrm>
          <a:prstGeom prst="rect">
            <a:avLst/>
          </a:prstGeom>
          <a:noFill/>
        </p:spPr>
        <p:txBody>
          <a:bodyPr wrap="square" rtlCol="0">
            <a:spAutoFit/>
          </a:bodyPr>
          <a:lstStyle/>
          <a:p>
            <a:r>
              <a:rPr lang="en-US" sz="1200" dirty="0">
                <a:solidFill>
                  <a:schemeClr val="accent1"/>
                </a:solidFill>
              </a:rPr>
              <a:t>Benefit of Therapy</a:t>
            </a:r>
          </a:p>
        </p:txBody>
      </p:sp>
      <p:cxnSp>
        <p:nvCxnSpPr>
          <p:cNvPr id="16" name="Straight Connector 15">
            <a:extLst>
              <a:ext uri="{FF2B5EF4-FFF2-40B4-BE49-F238E27FC236}">
                <a16:creationId xmlns:a16="http://schemas.microsoft.com/office/drawing/2014/main" id="{31321094-C09C-2444-ACB3-8D1009A453EE}"/>
              </a:ext>
            </a:extLst>
          </p:cNvPr>
          <p:cNvCxnSpPr>
            <a:cxnSpLocks/>
          </p:cNvCxnSpPr>
          <p:nvPr/>
        </p:nvCxnSpPr>
        <p:spPr>
          <a:xfrm flipV="1">
            <a:off x="2680570" y="3720230"/>
            <a:ext cx="0" cy="67640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C70CCC-879B-244F-85E3-1676115D9E36}"/>
              </a:ext>
            </a:extLst>
          </p:cNvPr>
          <p:cNvCxnSpPr>
            <a:cxnSpLocks/>
          </p:cNvCxnSpPr>
          <p:nvPr/>
        </p:nvCxnSpPr>
        <p:spPr>
          <a:xfrm>
            <a:off x="2682051" y="3720230"/>
            <a:ext cx="196510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902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065CA-2F82-DE47-8698-F86B94E784F7}"/>
              </a:ext>
            </a:extLst>
          </p:cNvPr>
          <p:cNvSpPr>
            <a:spLocks noGrp="1"/>
          </p:cNvSpPr>
          <p:nvPr>
            <p:ph type="title"/>
          </p:nvPr>
        </p:nvSpPr>
        <p:spPr/>
        <p:txBody>
          <a:bodyPr/>
          <a:lstStyle/>
          <a:p>
            <a:r>
              <a:rPr lang="en-US" dirty="0"/>
              <a:t>The 2 Questions</a:t>
            </a:r>
          </a:p>
        </p:txBody>
      </p:sp>
      <p:sp>
        <p:nvSpPr>
          <p:cNvPr id="4" name="Rectangle 3">
            <a:extLst>
              <a:ext uri="{FF2B5EF4-FFF2-40B4-BE49-F238E27FC236}">
                <a16:creationId xmlns:a16="http://schemas.microsoft.com/office/drawing/2014/main" id="{A3A615B6-F114-9445-A17A-4D37F18B092B}"/>
              </a:ext>
            </a:extLst>
          </p:cNvPr>
          <p:cNvSpPr/>
          <p:nvPr/>
        </p:nvSpPr>
        <p:spPr>
          <a:xfrm>
            <a:off x="450937" y="2317315"/>
            <a:ext cx="9256734" cy="41586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9F821D02-B0B6-BA45-AE33-A72B3CBAD097}"/>
              </a:ext>
            </a:extLst>
          </p:cNvPr>
          <p:cNvCxnSpPr/>
          <p:nvPr/>
        </p:nvCxnSpPr>
        <p:spPr>
          <a:xfrm flipV="1">
            <a:off x="1152395" y="2880986"/>
            <a:ext cx="0" cy="2718148"/>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6DE3330-7767-2243-B626-CD886397D297}"/>
              </a:ext>
            </a:extLst>
          </p:cNvPr>
          <p:cNvCxnSpPr>
            <a:cxnSpLocks/>
          </p:cNvCxnSpPr>
          <p:nvPr/>
        </p:nvCxnSpPr>
        <p:spPr>
          <a:xfrm>
            <a:off x="1152395" y="5599134"/>
            <a:ext cx="4233797"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CF23406-CC99-9644-A61A-507A351291B2}"/>
              </a:ext>
            </a:extLst>
          </p:cNvPr>
          <p:cNvSpPr txBox="1"/>
          <p:nvPr/>
        </p:nvSpPr>
        <p:spPr>
          <a:xfrm>
            <a:off x="450937" y="2880985"/>
            <a:ext cx="727991" cy="475989"/>
          </a:xfrm>
          <a:prstGeom prst="rect">
            <a:avLst/>
          </a:prstGeom>
          <a:noFill/>
        </p:spPr>
        <p:txBody>
          <a:bodyPr wrap="square" rtlCol="0">
            <a:spAutoFit/>
          </a:bodyPr>
          <a:lstStyle/>
          <a:p>
            <a:r>
              <a:rPr lang="en-US" sz="1200" dirty="0">
                <a:solidFill>
                  <a:schemeClr val="accent1"/>
                </a:solidFill>
              </a:rPr>
              <a:t>Quality of Life</a:t>
            </a:r>
          </a:p>
        </p:txBody>
      </p:sp>
      <p:sp>
        <p:nvSpPr>
          <p:cNvPr id="11" name="TextBox 10">
            <a:extLst>
              <a:ext uri="{FF2B5EF4-FFF2-40B4-BE49-F238E27FC236}">
                <a16:creationId xmlns:a16="http://schemas.microsoft.com/office/drawing/2014/main" id="{5750BB67-2EEC-3748-8396-FDB45809EFD0}"/>
              </a:ext>
            </a:extLst>
          </p:cNvPr>
          <p:cNvSpPr txBox="1"/>
          <p:nvPr/>
        </p:nvSpPr>
        <p:spPr>
          <a:xfrm>
            <a:off x="4647156" y="5649236"/>
            <a:ext cx="727991" cy="276999"/>
          </a:xfrm>
          <a:prstGeom prst="rect">
            <a:avLst/>
          </a:prstGeom>
          <a:noFill/>
        </p:spPr>
        <p:txBody>
          <a:bodyPr wrap="square" rtlCol="0">
            <a:spAutoFit/>
          </a:bodyPr>
          <a:lstStyle/>
          <a:p>
            <a:r>
              <a:rPr lang="en-US" sz="1200" dirty="0">
                <a:solidFill>
                  <a:schemeClr val="accent1"/>
                </a:solidFill>
              </a:rPr>
              <a:t>Time</a:t>
            </a:r>
          </a:p>
        </p:txBody>
      </p:sp>
      <p:cxnSp>
        <p:nvCxnSpPr>
          <p:cNvPr id="13" name="Straight Connector 12">
            <a:extLst>
              <a:ext uri="{FF2B5EF4-FFF2-40B4-BE49-F238E27FC236}">
                <a16:creationId xmlns:a16="http://schemas.microsoft.com/office/drawing/2014/main" id="{932A0A4F-CE37-944B-8A03-A734BCF3D6EE}"/>
              </a:ext>
            </a:extLst>
          </p:cNvPr>
          <p:cNvCxnSpPr>
            <a:cxnSpLocks/>
          </p:cNvCxnSpPr>
          <p:nvPr/>
        </p:nvCxnSpPr>
        <p:spPr>
          <a:xfrm>
            <a:off x="1178928" y="3356974"/>
            <a:ext cx="7751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BA3B8D3-E97D-8745-BFCA-CDB33124F02F}"/>
              </a:ext>
            </a:extLst>
          </p:cNvPr>
          <p:cNvSpPr txBox="1"/>
          <p:nvPr/>
        </p:nvSpPr>
        <p:spPr>
          <a:xfrm>
            <a:off x="5735806" y="2704567"/>
            <a:ext cx="3583559" cy="3416320"/>
          </a:xfrm>
          <a:prstGeom prst="rect">
            <a:avLst/>
          </a:prstGeom>
          <a:noFill/>
        </p:spPr>
        <p:txBody>
          <a:bodyPr wrap="square" rtlCol="0">
            <a:spAutoFit/>
          </a:bodyPr>
          <a:lstStyle/>
          <a:p>
            <a:r>
              <a:rPr lang="en-US" dirty="0">
                <a:solidFill>
                  <a:schemeClr val="bg2"/>
                </a:solidFill>
              </a:rPr>
              <a:t>The greater the benefit, the more likely the therapy is to be approved</a:t>
            </a:r>
          </a:p>
          <a:p>
            <a:endParaRPr lang="en-US" dirty="0">
              <a:solidFill>
                <a:schemeClr val="bg2"/>
              </a:solidFill>
            </a:endParaRPr>
          </a:p>
          <a:p>
            <a:r>
              <a:rPr lang="en-US" dirty="0">
                <a:solidFill>
                  <a:schemeClr val="bg2"/>
                </a:solidFill>
              </a:rPr>
              <a:t>The size of the benefit depends on two questions:</a:t>
            </a:r>
          </a:p>
          <a:p>
            <a:endParaRPr lang="en-US" dirty="0">
              <a:solidFill>
                <a:schemeClr val="bg2"/>
              </a:solidFill>
            </a:endParaRPr>
          </a:p>
          <a:p>
            <a:r>
              <a:rPr lang="en-US" dirty="0">
                <a:solidFill>
                  <a:schemeClr val="bg2"/>
                </a:solidFill>
              </a:rPr>
              <a:t>	How good is the drug?</a:t>
            </a:r>
          </a:p>
          <a:p>
            <a:endParaRPr lang="en-US" dirty="0">
              <a:solidFill>
                <a:schemeClr val="bg2"/>
              </a:solidFill>
            </a:endParaRPr>
          </a:p>
          <a:p>
            <a:r>
              <a:rPr lang="en-US" dirty="0">
                <a:solidFill>
                  <a:schemeClr val="bg2"/>
                </a:solidFill>
              </a:rPr>
              <a:t>	How bad is the illness?</a:t>
            </a:r>
          </a:p>
          <a:p>
            <a:endParaRPr lang="en-US" dirty="0">
              <a:solidFill>
                <a:schemeClr val="bg2"/>
              </a:solidFill>
            </a:endParaRPr>
          </a:p>
          <a:p>
            <a:endParaRPr lang="en-US" dirty="0">
              <a:solidFill>
                <a:schemeClr val="bg2"/>
              </a:solidFill>
            </a:endParaRPr>
          </a:p>
        </p:txBody>
      </p:sp>
      <p:cxnSp>
        <p:nvCxnSpPr>
          <p:cNvPr id="15" name="Straight Connector 14">
            <a:extLst>
              <a:ext uri="{FF2B5EF4-FFF2-40B4-BE49-F238E27FC236}">
                <a16:creationId xmlns:a16="http://schemas.microsoft.com/office/drawing/2014/main" id="{B499F2CD-0FC3-2949-B8D1-CA89E6A00A65}"/>
              </a:ext>
            </a:extLst>
          </p:cNvPr>
          <p:cNvCxnSpPr>
            <a:cxnSpLocks/>
          </p:cNvCxnSpPr>
          <p:nvPr/>
        </p:nvCxnSpPr>
        <p:spPr>
          <a:xfrm flipV="1">
            <a:off x="1954060" y="3356974"/>
            <a:ext cx="0" cy="103966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04123E-5308-A44A-B1BC-3979C1A87B5F}"/>
              </a:ext>
            </a:extLst>
          </p:cNvPr>
          <p:cNvCxnSpPr>
            <a:cxnSpLocks/>
          </p:cNvCxnSpPr>
          <p:nvPr/>
        </p:nvCxnSpPr>
        <p:spPr>
          <a:xfrm>
            <a:off x="1954060" y="4396634"/>
            <a:ext cx="72651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5EBC90D-62F3-B845-A0B6-415BF2E5309B}"/>
              </a:ext>
            </a:extLst>
          </p:cNvPr>
          <p:cNvCxnSpPr>
            <a:cxnSpLocks/>
          </p:cNvCxnSpPr>
          <p:nvPr/>
        </p:nvCxnSpPr>
        <p:spPr>
          <a:xfrm>
            <a:off x="3012509" y="3482236"/>
            <a:ext cx="0" cy="237994"/>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1321094-C09C-2444-ACB3-8D1009A453EE}"/>
              </a:ext>
            </a:extLst>
          </p:cNvPr>
          <p:cNvCxnSpPr>
            <a:cxnSpLocks/>
          </p:cNvCxnSpPr>
          <p:nvPr/>
        </p:nvCxnSpPr>
        <p:spPr>
          <a:xfrm flipV="1">
            <a:off x="2680570" y="3720230"/>
            <a:ext cx="0" cy="67640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C70CCC-879B-244F-85E3-1676115D9E36}"/>
              </a:ext>
            </a:extLst>
          </p:cNvPr>
          <p:cNvCxnSpPr>
            <a:cxnSpLocks/>
          </p:cNvCxnSpPr>
          <p:nvPr/>
        </p:nvCxnSpPr>
        <p:spPr>
          <a:xfrm>
            <a:off x="2682051" y="3720230"/>
            <a:ext cx="196510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A0083AE-7C19-5B49-A1A8-3B5E7175B494}"/>
              </a:ext>
            </a:extLst>
          </p:cNvPr>
          <p:cNvCxnSpPr>
            <a:cxnSpLocks/>
          </p:cNvCxnSpPr>
          <p:nvPr/>
        </p:nvCxnSpPr>
        <p:spPr>
          <a:xfrm flipV="1">
            <a:off x="2300613" y="4396634"/>
            <a:ext cx="0" cy="237994"/>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8" name="Cloud Callout 7">
            <a:extLst>
              <a:ext uri="{FF2B5EF4-FFF2-40B4-BE49-F238E27FC236}">
                <a16:creationId xmlns:a16="http://schemas.microsoft.com/office/drawing/2014/main" id="{642B0936-86B8-2244-9993-7C0C46780A66}"/>
              </a:ext>
            </a:extLst>
          </p:cNvPr>
          <p:cNvSpPr/>
          <p:nvPr/>
        </p:nvSpPr>
        <p:spPr>
          <a:xfrm>
            <a:off x="2703414" y="2659312"/>
            <a:ext cx="1670744" cy="703927"/>
          </a:xfrm>
          <a:prstGeom prst="cloudCallout">
            <a:avLst>
              <a:gd name="adj1" fmla="val -26081"/>
              <a:gd name="adj2" fmla="val 8385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bg2"/>
                </a:solidFill>
              </a:rPr>
              <a:t>“How good is the drug?”</a:t>
            </a:r>
          </a:p>
        </p:txBody>
      </p:sp>
      <p:sp>
        <p:nvSpPr>
          <p:cNvPr id="23" name="Cloud Callout 22">
            <a:extLst>
              <a:ext uri="{FF2B5EF4-FFF2-40B4-BE49-F238E27FC236}">
                <a16:creationId xmlns:a16="http://schemas.microsoft.com/office/drawing/2014/main" id="{643C9B79-0040-3F48-861A-B778523F31CF}"/>
              </a:ext>
            </a:extLst>
          </p:cNvPr>
          <p:cNvSpPr/>
          <p:nvPr/>
        </p:nvSpPr>
        <p:spPr>
          <a:xfrm>
            <a:off x="2347466" y="4601896"/>
            <a:ext cx="1670744" cy="703927"/>
          </a:xfrm>
          <a:prstGeom prst="cloudCallout">
            <a:avLst>
              <a:gd name="adj1" fmla="val -47073"/>
              <a:gd name="adj2" fmla="val -6028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bg2"/>
                </a:solidFill>
              </a:rPr>
              <a:t>“How bad is the illness?”</a:t>
            </a:r>
          </a:p>
        </p:txBody>
      </p:sp>
    </p:spTree>
    <p:extLst>
      <p:ext uri="{BB962C8B-B14F-4D97-AF65-F5344CB8AC3E}">
        <p14:creationId xmlns:p14="http://schemas.microsoft.com/office/powerpoint/2010/main" val="3087496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065CA-2F82-DE47-8698-F86B94E784F7}"/>
              </a:ext>
            </a:extLst>
          </p:cNvPr>
          <p:cNvSpPr>
            <a:spLocks noGrp="1"/>
          </p:cNvSpPr>
          <p:nvPr>
            <p:ph type="title"/>
          </p:nvPr>
        </p:nvSpPr>
        <p:spPr/>
        <p:txBody>
          <a:bodyPr/>
          <a:lstStyle/>
          <a:p>
            <a:r>
              <a:rPr lang="en-US" dirty="0"/>
              <a:t>Who are the experts?</a:t>
            </a:r>
          </a:p>
        </p:txBody>
      </p:sp>
      <p:sp>
        <p:nvSpPr>
          <p:cNvPr id="4" name="Rectangle 3">
            <a:extLst>
              <a:ext uri="{FF2B5EF4-FFF2-40B4-BE49-F238E27FC236}">
                <a16:creationId xmlns:a16="http://schemas.microsoft.com/office/drawing/2014/main" id="{A3A615B6-F114-9445-A17A-4D37F18B092B}"/>
              </a:ext>
            </a:extLst>
          </p:cNvPr>
          <p:cNvSpPr/>
          <p:nvPr/>
        </p:nvSpPr>
        <p:spPr>
          <a:xfrm>
            <a:off x="450937" y="2317315"/>
            <a:ext cx="9256734" cy="41586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9F821D02-B0B6-BA45-AE33-A72B3CBAD097}"/>
              </a:ext>
            </a:extLst>
          </p:cNvPr>
          <p:cNvCxnSpPr/>
          <p:nvPr/>
        </p:nvCxnSpPr>
        <p:spPr>
          <a:xfrm flipV="1">
            <a:off x="1152395" y="2880986"/>
            <a:ext cx="0" cy="2718148"/>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6DE3330-7767-2243-B626-CD886397D297}"/>
              </a:ext>
            </a:extLst>
          </p:cNvPr>
          <p:cNvCxnSpPr>
            <a:cxnSpLocks/>
          </p:cNvCxnSpPr>
          <p:nvPr/>
        </p:nvCxnSpPr>
        <p:spPr>
          <a:xfrm>
            <a:off x="1152395" y="5599134"/>
            <a:ext cx="4233797"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CF23406-CC99-9644-A61A-507A351291B2}"/>
              </a:ext>
            </a:extLst>
          </p:cNvPr>
          <p:cNvSpPr txBox="1"/>
          <p:nvPr/>
        </p:nvSpPr>
        <p:spPr>
          <a:xfrm>
            <a:off x="450937" y="2880985"/>
            <a:ext cx="727991" cy="475989"/>
          </a:xfrm>
          <a:prstGeom prst="rect">
            <a:avLst/>
          </a:prstGeom>
          <a:noFill/>
        </p:spPr>
        <p:txBody>
          <a:bodyPr wrap="square" rtlCol="0">
            <a:spAutoFit/>
          </a:bodyPr>
          <a:lstStyle/>
          <a:p>
            <a:r>
              <a:rPr lang="en-US" sz="1200" dirty="0">
                <a:solidFill>
                  <a:schemeClr val="accent1"/>
                </a:solidFill>
              </a:rPr>
              <a:t>Quality of Life</a:t>
            </a:r>
          </a:p>
        </p:txBody>
      </p:sp>
      <p:sp>
        <p:nvSpPr>
          <p:cNvPr id="11" name="TextBox 10">
            <a:extLst>
              <a:ext uri="{FF2B5EF4-FFF2-40B4-BE49-F238E27FC236}">
                <a16:creationId xmlns:a16="http://schemas.microsoft.com/office/drawing/2014/main" id="{5750BB67-2EEC-3748-8396-FDB45809EFD0}"/>
              </a:ext>
            </a:extLst>
          </p:cNvPr>
          <p:cNvSpPr txBox="1"/>
          <p:nvPr/>
        </p:nvSpPr>
        <p:spPr>
          <a:xfrm>
            <a:off x="4647156" y="5649236"/>
            <a:ext cx="727991" cy="276999"/>
          </a:xfrm>
          <a:prstGeom prst="rect">
            <a:avLst/>
          </a:prstGeom>
          <a:noFill/>
        </p:spPr>
        <p:txBody>
          <a:bodyPr wrap="square" rtlCol="0">
            <a:spAutoFit/>
          </a:bodyPr>
          <a:lstStyle/>
          <a:p>
            <a:r>
              <a:rPr lang="en-US" sz="1200" dirty="0">
                <a:solidFill>
                  <a:schemeClr val="accent1"/>
                </a:solidFill>
              </a:rPr>
              <a:t>Time</a:t>
            </a:r>
          </a:p>
        </p:txBody>
      </p:sp>
      <p:cxnSp>
        <p:nvCxnSpPr>
          <p:cNvPr id="13" name="Straight Connector 12">
            <a:extLst>
              <a:ext uri="{FF2B5EF4-FFF2-40B4-BE49-F238E27FC236}">
                <a16:creationId xmlns:a16="http://schemas.microsoft.com/office/drawing/2014/main" id="{932A0A4F-CE37-944B-8A03-A734BCF3D6EE}"/>
              </a:ext>
            </a:extLst>
          </p:cNvPr>
          <p:cNvCxnSpPr>
            <a:cxnSpLocks/>
          </p:cNvCxnSpPr>
          <p:nvPr/>
        </p:nvCxnSpPr>
        <p:spPr>
          <a:xfrm>
            <a:off x="1178928" y="3356974"/>
            <a:ext cx="7751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BA3B8D3-E97D-8745-BFCA-CDB33124F02F}"/>
              </a:ext>
            </a:extLst>
          </p:cNvPr>
          <p:cNvSpPr txBox="1"/>
          <p:nvPr/>
        </p:nvSpPr>
        <p:spPr>
          <a:xfrm>
            <a:off x="6087650" y="2704567"/>
            <a:ext cx="3231715" cy="4154984"/>
          </a:xfrm>
          <a:prstGeom prst="rect">
            <a:avLst/>
          </a:prstGeom>
          <a:noFill/>
        </p:spPr>
        <p:txBody>
          <a:bodyPr wrap="square" rtlCol="0">
            <a:spAutoFit/>
          </a:bodyPr>
          <a:lstStyle/>
          <a:p>
            <a:r>
              <a:rPr lang="en-US" sz="1600" dirty="0">
                <a:solidFill>
                  <a:schemeClr val="bg2"/>
                </a:solidFill>
              </a:rPr>
              <a:t>The developers of the therapy and clinicians are the experts in the drug’s effectiveness</a:t>
            </a:r>
          </a:p>
          <a:p>
            <a:endParaRPr lang="en-US" dirty="0">
              <a:solidFill>
                <a:schemeClr val="bg2"/>
              </a:solidFill>
            </a:endParaRPr>
          </a:p>
          <a:p>
            <a:endParaRPr lang="en-US" dirty="0">
              <a:solidFill>
                <a:schemeClr val="bg2"/>
              </a:solidFill>
            </a:endParaRPr>
          </a:p>
          <a:p>
            <a:r>
              <a:rPr lang="en-US" b="1" dirty="0">
                <a:solidFill>
                  <a:schemeClr val="bg2"/>
                </a:solidFill>
              </a:rPr>
              <a:t>Patients are the experts in the effects of the disease and the Burden of Illness</a:t>
            </a:r>
          </a:p>
          <a:p>
            <a:endParaRPr lang="en-US" dirty="0">
              <a:solidFill>
                <a:schemeClr val="bg2"/>
              </a:solidFill>
            </a:endParaRPr>
          </a:p>
          <a:p>
            <a:r>
              <a:rPr lang="en-US" dirty="0">
                <a:solidFill>
                  <a:schemeClr val="bg2"/>
                </a:solidFill>
              </a:rPr>
              <a:t>A PRO/PRE methodology provides a systematic data-based answer to the question “How bad is the illness?”</a:t>
            </a:r>
          </a:p>
          <a:p>
            <a:endParaRPr lang="en-US" dirty="0">
              <a:solidFill>
                <a:schemeClr val="bg2"/>
              </a:solidFill>
            </a:endParaRPr>
          </a:p>
          <a:p>
            <a:endParaRPr lang="en-US" dirty="0">
              <a:solidFill>
                <a:schemeClr val="bg2"/>
              </a:solidFill>
            </a:endParaRPr>
          </a:p>
        </p:txBody>
      </p:sp>
      <p:cxnSp>
        <p:nvCxnSpPr>
          <p:cNvPr id="15" name="Straight Connector 14">
            <a:extLst>
              <a:ext uri="{FF2B5EF4-FFF2-40B4-BE49-F238E27FC236}">
                <a16:creationId xmlns:a16="http://schemas.microsoft.com/office/drawing/2014/main" id="{B499F2CD-0FC3-2949-B8D1-CA89E6A00A65}"/>
              </a:ext>
            </a:extLst>
          </p:cNvPr>
          <p:cNvCxnSpPr>
            <a:cxnSpLocks/>
          </p:cNvCxnSpPr>
          <p:nvPr/>
        </p:nvCxnSpPr>
        <p:spPr>
          <a:xfrm flipV="1">
            <a:off x="1954060" y="3356974"/>
            <a:ext cx="0" cy="103966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04123E-5308-A44A-B1BC-3979C1A87B5F}"/>
              </a:ext>
            </a:extLst>
          </p:cNvPr>
          <p:cNvCxnSpPr>
            <a:cxnSpLocks/>
          </p:cNvCxnSpPr>
          <p:nvPr/>
        </p:nvCxnSpPr>
        <p:spPr>
          <a:xfrm>
            <a:off x="1954060" y="4396634"/>
            <a:ext cx="72651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5EBC90D-62F3-B845-A0B6-415BF2E5309B}"/>
              </a:ext>
            </a:extLst>
          </p:cNvPr>
          <p:cNvCxnSpPr>
            <a:cxnSpLocks/>
          </p:cNvCxnSpPr>
          <p:nvPr/>
        </p:nvCxnSpPr>
        <p:spPr>
          <a:xfrm>
            <a:off x="3012509" y="3482236"/>
            <a:ext cx="0" cy="237994"/>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1321094-C09C-2444-ACB3-8D1009A453EE}"/>
              </a:ext>
            </a:extLst>
          </p:cNvPr>
          <p:cNvCxnSpPr>
            <a:cxnSpLocks/>
          </p:cNvCxnSpPr>
          <p:nvPr/>
        </p:nvCxnSpPr>
        <p:spPr>
          <a:xfrm flipV="1">
            <a:off x="2680570" y="3720230"/>
            <a:ext cx="0" cy="67640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C70CCC-879B-244F-85E3-1676115D9E36}"/>
              </a:ext>
            </a:extLst>
          </p:cNvPr>
          <p:cNvCxnSpPr>
            <a:cxnSpLocks/>
          </p:cNvCxnSpPr>
          <p:nvPr/>
        </p:nvCxnSpPr>
        <p:spPr>
          <a:xfrm>
            <a:off x="2682051" y="3720230"/>
            <a:ext cx="196510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A0083AE-7C19-5B49-A1A8-3B5E7175B494}"/>
              </a:ext>
            </a:extLst>
          </p:cNvPr>
          <p:cNvCxnSpPr>
            <a:cxnSpLocks/>
          </p:cNvCxnSpPr>
          <p:nvPr/>
        </p:nvCxnSpPr>
        <p:spPr>
          <a:xfrm flipV="1">
            <a:off x="2300613" y="4396634"/>
            <a:ext cx="0" cy="237994"/>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Cloud Callout 23">
            <a:extLst>
              <a:ext uri="{FF2B5EF4-FFF2-40B4-BE49-F238E27FC236}">
                <a16:creationId xmlns:a16="http://schemas.microsoft.com/office/drawing/2014/main" id="{B8627A4B-996B-8E41-9043-1C1B1BC0452C}"/>
              </a:ext>
            </a:extLst>
          </p:cNvPr>
          <p:cNvSpPr/>
          <p:nvPr/>
        </p:nvSpPr>
        <p:spPr>
          <a:xfrm>
            <a:off x="2006057" y="2847700"/>
            <a:ext cx="1299839" cy="514642"/>
          </a:xfrm>
          <a:prstGeom prst="cloudCallout">
            <a:avLst>
              <a:gd name="adj1" fmla="val 17403"/>
              <a:gd name="adj2" fmla="val 10164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800" dirty="0">
                <a:solidFill>
                  <a:schemeClr val="bg2"/>
                </a:solidFill>
              </a:rPr>
              <a:t>“How good is the drug?”</a:t>
            </a:r>
          </a:p>
        </p:txBody>
      </p:sp>
      <p:sp>
        <p:nvSpPr>
          <p:cNvPr id="25" name="Cloud Callout 24">
            <a:extLst>
              <a:ext uri="{FF2B5EF4-FFF2-40B4-BE49-F238E27FC236}">
                <a16:creationId xmlns:a16="http://schemas.microsoft.com/office/drawing/2014/main" id="{A669E76D-AEF2-DE42-8F3F-82C1C569EC41}"/>
              </a:ext>
            </a:extLst>
          </p:cNvPr>
          <p:cNvSpPr/>
          <p:nvPr/>
        </p:nvSpPr>
        <p:spPr>
          <a:xfrm>
            <a:off x="1592889" y="4702096"/>
            <a:ext cx="1025511" cy="471141"/>
          </a:xfrm>
          <a:prstGeom prst="cloudCallout">
            <a:avLst>
              <a:gd name="adj1" fmla="val 7892"/>
              <a:gd name="adj2" fmla="val -8952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800" dirty="0">
                <a:solidFill>
                  <a:schemeClr val="bg2"/>
                </a:solidFill>
              </a:rPr>
              <a:t>“How bad is the illness?”</a:t>
            </a:r>
          </a:p>
        </p:txBody>
      </p:sp>
      <p:sp>
        <p:nvSpPr>
          <p:cNvPr id="3" name="Oval Callout 2">
            <a:extLst>
              <a:ext uri="{FF2B5EF4-FFF2-40B4-BE49-F238E27FC236}">
                <a16:creationId xmlns:a16="http://schemas.microsoft.com/office/drawing/2014/main" id="{0B1DBA75-DEFB-374C-B83E-D3A403CD43B1}"/>
              </a:ext>
            </a:extLst>
          </p:cNvPr>
          <p:cNvSpPr/>
          <p:nvPr/>
        </p:nvSpPr>
        <p:spPr>
          <a:xfrm>
            <a:off x="3662855" y="2422938"/>
            <a:ext cx="2209902" cy="1091429"/>
          </a:xfrm>
          <a:prstGeom prst="wedgeEllipseCallout">
            <a:avLst>
              <a:gd name="adj1" fmla="val -64028"/>
              <a:gd name="adj2" fmla="val 48403"/>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1"/>
            <a:r>
              <a:rPr lang="en-US" sz="1600" dirty="0">
                <a:solidFill>
                  <a:schemeClr val="tx1"/>
                </a:solidFill>
              </a:rPr>
              <a:t>Drug Developers</a:t>
            </a:r>
          </a:p>
          <a:p>
            <a:pPr lvl="1"/>
            <a:r>
              <a:rPr lang="en-US" sz="1400" dirty="0">
                <a:solidFill>
                  <a:schemeClr val="tx1"/>
                </a:solidFill>
              </a:rPr>
              <a:t>Clinicians</a:t>
            </a:r>
            <a:endParaRPr lang="en-US" sz="1600" dirty="0">
              <a:solidFill>
                <a:schemeClr val="tx1"/>
              </a:solidFill>
            </a:endParaRPr>
          </a:p>
          <a:p>
            <a:pPr lvl="1"/>
            <a:r>
              <a:rPr lang="en-US" sz="1200" dirty="0">
                <a:solidFill>
                  <a:schemeClr val="tx1"/>
                </a:solidFill>
              </a:rPr>
              <a:t>Patients</a:t>
            </a:r>
            <a:endParaRPr lang="en-US" dirty="0">
              <a:solidFill>
                <a:schemeClr val="tx1"/>
              </a:solidFill>
            </a:endParaRPr>
          </a:p>
        </p:txBody>
      </p:sp>
      <p:sp>
        <p:nvSpPr>
          <p:cNvPr id="26" name="Oval Callout 25">
            <a:extLst>
              <a:ext uri="{FF2B5EF4-FFF2-40B4-BE49-F238E27FC236}">
                <a16:creationId xmlns:a16="http://schemas.microsoft.com/office/drawing/2014/main" id="{9579A94B-1AB8-8E4E-BF9D-D47CF8D14911}"/>
              </a:ext>
            </a:extLst>
          </p:cNvPr>
          <p:cNvSpPr/>
          <p:nvPr/>
        </p:nvSpPr>
        <p:spPr>
          <a:xfrm>
            <a:off x="3102153" y="4292210"/>
            <a:ext cx="2246462" cy="830936"/>
          </a:xfrm>
          <a:prstGeom prst="wedgeEllipseCallout">
            <a:avLst>
              <a:gd name="adj1" fmla="val -67996"/>
              <a:gd name="adj2" fmla="val 27745"/>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1"/>
            <a:r>
              <a:rPr lang="en-US" sz="1600" dirty="0">
                <a:solidFill>
                  <a:schemeClr val="tx1"/>
                </a:solidFill>
              </a:rPr>
              <a:t>Patients</a:t>
            </a:r>
          </a:p>
          <a:p>
            <a:pPr lvl="1"/>
            <a:r>
              <a:rPr lang="en-US" sz="1400" dirty="0">
                <a:solidFill>
                  <a:schemeClr val="tx1"/>
                </a:solidFill>
              </a:rPr>
              <a:t>Clinicians</a:t>
            </a:r>
            <a:endParaRPr lang="en-US" sz="1600" dirty="0">
              <a:solidFill>
                <a:schemeClr val="tx1"/>
              </a:solidFill>
            </a:endParaRPr>
          </a:p>
        </p:txBody>
      </p:sp>
    </p:spTree>
    <p:extLst>
      <p:ext uri="{BB962C8B-B14F-4D97-AF65-F5344CB8AC3E}">
        <p14:creationId xmlns:p14="http://schemas.microsoft.com/office/powerpoint/2010/main" val="214139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0AE23-CDF3-4C42-8808-0BD71EEE3093}"/>
              </a:ext>
            </a:extLst>
          </p:cNvPr>
          <p:cNvSpPr>
            <a:spLocks noGrp="1"/>
          </p:cNvSpPr>
          <p:nvPr>
            <p:ph type="title"/>
          </p:nvPr>
        </p:nvSpPr>
        <p:spPr/>
        <p:txBody>
          <a:bodyPr/>
          <a:lstStyle/>
          <a:p>
            <a:r>
              <a:rPr lang="en-US" dirty="0"/>
              <a:t>The Role of Advocacy and Patient Organisations</a:t>
            </a:r>
          </a:p>
        </p:txBody>
      </p:sp>
      <p:sp>
        <p:nvSpPr>
          <p:cNvPr id="3" name="Content Placeholder 2">
            <a:extLst>
              <a:ext uri="{FF2B5EF4-FFF2-40B4-BE49-F238E27FC236}">
                <a16:creationId xmlns:a16="http://schemas.microsoft.com/office/drawing/2014/main" id="{1360CEBA-C71C-0943-9E0D-C9E7D29EF1E5}"/>
              </a:ext>
            </a:extLst>
          </p:cNvPr>
          <p:cNvSpPr>
            <a:spLocks noGrp="1"/>
          </p:cNvSpPr>
          <p:nvPr>
            <p:ph idx="1"/>
          </p:nvPr>
        </p:nvSpPr>
        <p:spPr>
          <a:xfrm>
            <a:off x="680321" y="2336872"/>
            <a:ext cx="9613861" cy="4419527"/>
          </a:xfrm>
        </p:spPr>
        <p:txBody>
          <a:bodyPr>
            <a:normAutofit lnSpcReduction="10000"/>
          </a:bodyPr>
          <a:lstStyle/>
          <a:p>
            <a:pPr marL="0" indent="0">
              <a:buNone/>
            </a:pPr>
            <a:r>
              <a:rPr lang="en-US" dirty="0"/>
              <a:t>In our role as advocates and advisors for patients, we can explain to patients the need to quantify their feelings</a:t>
            </a:r>
          </a:p>
          <a:p>
            <a:r>
              <a:rPr lang="en-US" dirty="0"/>
              <a:t>Promote the use of standardized tools as a way of enriching patient-clinician communication</a:t>
            </a:r>
          </a:p>
          <a:p>
            <a:r>
              <a:rPr lang="en-US" dirty="0"/>
              <a:t>Help patients create a longitudinal (over a long time) record</a:t>
            </a:r>
            <a:br>
              <a:rPr lang="en-US" dirty="0"/>
            </a:br>
            <a:endParaRPr lang="en-US" dirty="0"/>
          </a:p>
          <a:p>
            <a:pPr marL="0" indent="0">
              <a:buNone/>
            </a:pPr>
            <a:r>
              <a:rPr lang="en-US" dirty="0"/>
              <a:t>In our role as representatives of our MPN patient communities, we can build datasets that prove our case</a:t>
            </a:r>
          </a:p>
          <a:p>
            <a:r>
              <a:rPr lang="en-US" dirty="0"/>
              <a:t>PREs – use the same tools to create a quantified measurement of the burden of illness</a:t>
            </a:r>
          </a:p>
          <a:p>
            <a:r>
              <a:rPr lang="en-US" dirty="0"/>
              <a:t>PROs – by presenting standardized data that records the benefits of a therapy </a:t>
            </a:r>
            <a:r>
              <a:rPr lang="en-US" b="1" u="sng" dirty="0"/>
              <a:t>in the terms that matter to patients</a:t>
            </a:r>
          </a:p>
          <a:p>
            <a:pPr marL="0" indent="0">
              <a:buNone/>
            </a:pPr>
            <a:endParaRPr lang="en-US" dirty="0"/>
          </a:p>
        </p:txBody>
      </p:sp>
    </p:spTree>
    <p:extLst>
      <p:ext uri="{BB962C8B-B14F-4D97-AF65-F5344CB8AC3E}">
        <p14:creationId xmlns:p14="http://schemas.microsoft.com/office/powerpoint/2010/main" val="1662311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702D7-B8E7-BB4B-B33D-5893B9084192}"/>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C7F41761-4BA8-3041-B82D-F1E7EAAB16E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637341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CCA18-0E63-0844-8D24-72956489FCB3}"/>
              </a:ext>
            </a:extLst>
          </p:cNvPr>
          <p:cNvSpPr>
            <a:spLocks noGrp="1"/>
          </p:cNvSpPr>
          <p:nvPr>
            <p:ph type="title"/>
          </p:nvPr>
        </p:nvSpPr>
        <p:spPr/>
        <p:txBody>
          <a:bodyPr/>
          <a:lstStyle/>
          <a:p>
            <a:r>
              <a:rPr lang="en-US" dirty="0"/>
              <a:t>Patient-Reported Outcomes (PROs)</a:t>
            </a:r>
          </a:p>
        </p:txBody>
      </p:sp>
      <p:sp>
        <p:nvSpPr>
          <p:cNvPr id="3" name="Content Placeholder 2">
            <a:extLst>
              <a:ext uri="{FF2B5EF4-FFF2-40B4-BE49-F238E27FC236}">
                <a16:creationId xmlns:a16="http://schemas.microsoft.com/office/drawing/2014/main" id="{0EECF12D-FA19-3D4B-88C3-5A5D4F7B4534}"/>
              </a:ext>
            </a:extLst>
          </p:cNvPr>
          <p:cNvSpPr>
            <a:spLocks noGrp="1"/>
          </p:cNvSpPr>
          <p:nvPr>
            <p:ph idx="1"/>
          </p:nvPr>
        </p:nvSpPr>
        <p:spPr/>
        <p:txBody>
          <a:bodyPr/>
          <a:lstStyle/>
          <a:p>
            <a:r>
              <a:rPr lang="en-US" dirty="0"/>
              <a:t>What do we mean by Patient-Reported Outcomes?</a:t>
            </a:r>
          </a:p>
          <a:p>
            <a:r>
              <a:rPr lang="en-US" dirty="0"/>
              <a:t>Why are PROs important?</a:t>
            </a:r>
          </a:p>
          <a:p>
            <a:r>
              <a:rPr lang="en-US" dirty="0"/>
              <a:t>PROs in Health Technology Assessments</a:t>
            </a:r>
          </a:p>
          <a:p>
            <a:r>
              <a:rPr lang="en-US" dirty="0"/>
              <a:t>The role of Patient Advocates and Patient Organisations </a:t>
            </a:r>
          </a:p>
        </p:txBody>
      </p:sp>
    </p:spTree>
    <p:extLst>
      <p:ext uri="{BB962C8B-B14F-4D97-AF65-F5344CB8AC3E}">
        <p14:creationId xmlns:p14="http://schemas.microsoft.com/office/powerpoint/2010/main" val="2303692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155A4-B89C-3C4F-AE4F-AE1A0F081F1C}"/>
              </a:ext>
            </a:extLst>
          </p:cNvPr>
          <p:cNvSpPr>
            <a:spLocks noGrp="1"/>
          </p:cNvSpPr>
          <p:nvPr>
            <p:ph type="title"/>
          </p:nvPr>
        </p:nvSpPr>
        <p:spPr/>
        <p:txBody>
          <a:bodyPr/>
          <a:lstStyle/>
          <a:p>
            <a:r>
              <a:rPr lang="en-US" dirty="0"/>
              <a:t>What are Patient-Reported Outcomes?</a:t>
            </a:r>
          </a:p>
        </p:txBody>
      </p:sp>
      <p:sp>
        <p:nvSpPr>
          <p:cNvPr id="3" name="Content Placeholder 2">
            <a:extLst>
              <a:ext uri="{FF2B5EF4-FFF2-40B4-BE49-F238E27FC236}">
                <a16:creationId xmlns:a16="http://schemas.microsoft.com/office/drawing/2014/main" id="{AD4B529B-D0D4-7040-B83A-C0CCD88A8D48}"/>
              </a:ext>
            </a:extLst>
          </p:cNvPr>
          <p:cNvSpPr>
            <a:spLocks noGrp="1"/>
          </p:cNvSpPr>
          <p:nvPr>
            <p:ph idx="1"/>
          </p:nvPr>
        </p:nvSpPr>
        <p:spPr>
          <a:xfrm>
            <a:off x="680321" y="2336872"/>
            <a:ext cx="10025779" cy="4229027"/>
          </a:xfrm>
        </p:spPr>
        <p:txBody>
          <a:bodyPr>
            <a:normAutofit/>
          </a:bodyPr>
          <a:lstStyle/>
          <a:p>
            <a:r>
              <a:rPr lang="en-US" dirty="0"/>
              <a:t>Traditionally, measuring the success or otherwise of a therapy or intervention has been part of the clinician’s job</a:t>
            </a:r>
          </a:p>
          <a:p>
            <a:r>
              <a:rPr lang="en-US" dirty="0"/>
              <a:t>Patient-Reported Outcomes (PROs, sometimes PROMs) are a way of measuring success </a:t>
            </a:r>
            <a:r>
              <a:rPr lang="en-US" b="1" u="sng" dirty="0"/>
              <a:t>by the patient</a:t>
            </a:r>
          </a:p>
          <a:p>
            <a:r>
              <a:rPr lang="en-US" dirty="0"/>
              <a:t>PROs usually use a standardized questionnaire and scoring system that ask patients about the factors that matter to them</a:t>
            </a:r>
          </a:p>
          <a:p>
            <a:r>
              <a:rPr lang="en-US" dirty="0"/>
              <a:t>PROs have been growing in their use over the past 10-15 years and are increasingly involved in Health Technology Assessments</a:t>
            </a:r>
          </a:p>
          <a:p>
            <a:r>
              <a:rPr lang="en-US" dirty="0"/>
              <a:t>A related idea is Patient-Reported Experience (PRE), which is where patients provide an assessment of their Quality of Life generally, and not specifically as a measurement of a therapy’s success</a:t>
            </a:r>
          </a:p>
        </p:txBody>
      </p:sp>
    </p:spTree>
    <p:extLst>
      <p:ext uri="{BB962C8B-B14F-4D97-AF65-F5344CB8AC3E}">
        <p14:creationId xmlns:p14="http://schemas.microsoft.com/office/powerpoint/2010/main" val="3859589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1A7AA-E9B4-5549-B229-8B500F6C2614}"/>
              </a:ext>
            </a:extLst>
          </p:cNvPr>
          <p:cNvSpPr>
            <a:spLocks noGrp="1"/>
          </p:cNvSpPr>
          <p:nvPr>
            <p:ph type="title"/>
          </p:nvPr>
        </p:nvSpPr>
        <p:spPr/>
        <p:txBody>
          <a:bodyPr/>
          <a:lstStyle/>
          <a:p>
            <a:r>
              <a:rPr lang="en-US" dirty="0"/>
              <a:t>Why are PROs important?</a:t>
            </a:r>
          </a:p>
        </p:txBody>
      </p:sp>
      <p:sp>
        <p:nvSpPr>
          <p:cNvPr id="3" name="Content Placeholder 2">
            <a:extLst>
              <a:ext uri="{FF2B5EF4-FFF2-40B4-BE49-F238E27FC236}">
                <a16:creationId xmlns:a16="http://schemas.microsoft.com/office/drawing/2014/main" id="{7ACBCD1C-DC00-B34B-9F7C-327D366CCB85}"/>
              </a:ext>
            </a:extLst>
          </p:cNvPr>
          <p:cNvSpPr>
            <a:spLocks noGrp="1"/>
          </p:cNvSpPr>
          <p:nvPr>
            <p:ph idx="1"/>
          </p:nvPr>
        </p:nvSpPr>
        <p:spPr>
          <a:xfrm>
            <a:off x="261221" y="2146372"/>
            <a:ext cx="7925862" cy="4597328"/>
          </a:xfrm>
        </p:spPr>
        <p:txBody>
          <a:bodyPr>
            <a:normAutofit/>
          </a:bodyPr>
          <a:lstStyle/>
          <a:p>
            <a:pPr marL="0" indent="0">
              <a:buNone/>
            </a:pPr>
            <a:r>
              <a:rPr lang="en-US" b="1" dirty="0"/>
              <a:t>We live in a data-driven world</a:t>
            </a:r>
          </a:p>
          <a:p>
            <a:r>
              <a:rPr lang="en-US" dirty="0"/>
              <a:t>Professional judgement needs to be backed by quantitative information</a:t>
            </a:r>
          </a:p>
          <a:p>
            <a:r>
              <a:rPr lang="en-US" dirty="0"/>
              <a:t>But our bodies don’t talk to us in numbers; we only know how we feel on a day-today and month-to-month basis</a:t>
            </a:r>
            <a:br>
              <a:rPr lang="en-US" dirty="0"/>
            </a:br>
            <a:endParaRPr lang="en-US" dirty="0"/>
          </a:p>
          <a:p>
            <a:pPr marL="0" indent="0">
              <a:buNone/>
            </a:pPr>
            <a:r>
              <a:rPr lang="en-US" b="1" dirty="0"/>
              <a:t>PROs can be seen as a bridge between feelings and data</a:t>
            </a:r>
          </a:p>
          <a:p>
            <a:r>
              <a:rPr lang="en-US" dirty="0"/>
              <a:t>PROs can potentially translate what patients </a:t>
            </a:r>
            <a:r>
              <a:rPr lang="en-US" i="1" dirty="0"/>
              <a:t>know</a:t>
            </a:r>
            <a:r>
              <a:rPr lang="en-US" dirty="0"/>
              <a:t> into evidence that professionals can confidently </a:t>
            </a:r>
            <a:r>
              <a:rPr lang="en-US" i="1" dirty="0"/>
              <a:t>act</a:t>
            </a:r>
            <a:r>
              <a:rPr lang="en-US" dirty="0"/>
              <a:t> upon</a:t>
            </a:r>
          </a:p>
        </p:txBody>
      </p:sp>
      <p:pic>
        <p:nvPicPr>
          <p:cNvPr id="4" name="Picture 3">
            <a:extLst>
              <a:ext uri="{FF2B5EF4-FFF2-40B4-BE49-F238E27FC236}">
                <a16:creationId xmlns:a16="http://schemas.microsoft.com/office/drawing/2014/main" id="{D59C4A9E-35A3-B249-9F9B-A769E0BEC88E}"/>
              </a:ext>
            </a:extLst>
          </p:cNvPr>
          <p:cNvPicPr>
            <a:picLocks noChangeAspect="1"/>
          </p:cNvPicPr>
          <p:nvPr/>
        </p:nvPicPr>
        <p:blipFill rotWithShape="1">
          <a:blip r:embed="rId2"/>
          <a:srcRect l="21778" t="17111" r="22000" b="18000"/>
          <a:stretch/>
        </p:blipFill>
        <p:spPr>
          <a:xfrm>
            <a:off x="8187083" y="1317169"/>
            <a:ext cx="2277717" cy="2628828"/>
          </a:xfrm>
          <a:prstGeom prst="ellipse">
            <a:avLst/>
          </a:prstGeom>
          <a:ln>
            <a:noFill/>
          </a:ln>
          <a:effectLst>
            <a:softEdge rad="112500"/>
          </a:effectLst>
        </p:spPr>
      </p:pic>
      <p:pic>
        <p:nvPicPr>
          <p:cNvPr id="5" name="Picture 4">
            <a:extLst>
              <a:ext uri="{FF2B5EF4-FFF2-40B4-BE49-F238E27FC236}">
                <a16:creationId xmlns:a16="http://schemas.microsoft.com/office/drawing/2014/main" id="{E12FE2A2-D0EF-BE47-A08B-CF8F5CB9A7C5}"/>
              </a:ext>
            </a:extLst>
          </p:cNvPr>
          <p:cNvPicPr>
            <a:picLocks noChangeAspect="1"/>
          </p:cNvPicPr>
          <p:nvPr/>
        </p:nvPicPr>
        <p:blipFill rotWithShape="1">
          <a:blip r:embed="rId3"/>
          <a:srcRect l="45600" t="11312" b="14262"/>
          <a:stretch/>
        </p:blipFill>
        <p:spPr>
          <a:xfrm>
            <a:off x="8737600" y="3429000"/>
            <a:ext cx="3454400" cy="2882900"/>
          </a:xfrm>
          <a:prstGeom prst="ellipse">
            <a:avLst/>
          </a:prstGeom>
          <a:ln>
            <a:noFill/>
          </a:ln>
          <a:effectLst>
            <a:softEdge rad="112500"/>
          </a:effectLst>
        </p:spPr>
      </p:pic>
    </p:spTree>
    <p:extLst>
      <p:ext uri="{BB962C8B-B14F-4D97-AF65-F5344CB8AC3E}">
        <p14:creationId xmlns:p14="http://schemas.microsoft.com/office/powerpoint/2010/main" val="3943171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97BEF-F8B4-314B-8F30-740D0EB63DE4}"/>
              </a:ext>
            </a:extLst>
          </p:cNvPr>
          <p:cNvSpPr>
            <a:spLocks noGrp="1"/>
          </p:cNvSpPr>
          <p:nvPr>
            <p:ph type="title"/>
          </p:nvPr>
        </p:nvSpPr>
        <p:spPr/>
        <p:txBody>
          <a:bodyPr/>
          <a:lstStyle/>
          <a:p>
            <a:r>
              <a:rPr lang="en-US" dirty="0"/>
              <a:t>PROs for MPNs</a:t>
            </a:r>
          </a:p>
        </p:txBody>
      </p:sp>
      <p:sp>
        <p:nvSpPr>
          <p:cNvPr id="3" name="Content Placeholder 2">
            <a:extLst>
              <a:ext uri="{FF2B5EF4-FFF2-40B4-BE49-F238E27FC236}">
                <a16:creationId xmlns:a16="http://schemas.microsoft.com/office/drawing/2014/main" id="{FA57E45F-B20B-6242-B0C6-2064868A49FD}"/>
              </a:ext>
            </a:extLst>
          </p:cNvPr>
          <p:cNvSpPr>
            <a:spLocks noGrp="1"/>
          </p:cNvSpPr>
          <p:nvPr>
            <p:ph idx="1"/>
          </p:nvPr>
        </p:nvSpPr>
        <p:spPr>
          <a:xfrm>
            <a:off x="680321" y="2336872"/>
            <a:ext cx="10394079" cy="4152827"/>
          </a:xfrm>
        </p:spPr>
        <p:txBody>
          <a:bodyPr>
            <a:normAutofit/>
          </a:bodyPr>
          <a:lstStyle/>
          <a:p>
            <a:pPr marL="0" indent="0">
              <a:buNone/>
            </a:pPr>
            <a:r>
              <a:rPr lang="en-US" sz="3200" dirty="0"/>
              <a:t>Ruben Mesa says:</a:t>
            </a:r>
          </a:p>
          <a:p>
            <a:r>
              <a:rPr lang="en-US" sz="2800" dirty="0"/>
              <a:t>“</a:t>
            </a:r>
            <a:r>
              <a:rPr lang="en-GB" sz="2800" i="1" dirty="0"/>
              <a:t>Validated MPN PROs allow for precise and rapid assessment of the MPN symptom burden in clinical and trial settings. Their growing use among investigators has resulted in improved understanding of how the MPN disease burden and overall patient experience is impacted by novel and traditional therapies. PRO tools are an integral part of National Comprehensive Cancer Center (NCCN) guidelines for MPN treatment and should be regularly employed in disease burden assessment”</a:t>
            </a:r>
            <a:endParaRPr lang="en-US" sz="2800" i="1" dirty="0"/>
          </a:p>
        </p:txBody>
      </p:sp>
    </p:spTree>
    <p:extLst>
      <p:ext uri="{BB962C8B-B14F-4D97-AF65-F5344CB8AC3E}">
        <p14:creationId xmlns:p14="http://schemas.microsoft.com/office/powerpoint/2010/main" val="928938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88B0-5970-724B-8B1A-0539ABE5E0C9}"/>
              </a:ext>
            </a:extLst>
          </p:cNvPr>
          <p:cNvSpPr>
            <a:spLocks noGrp="1"/>
          </p:cNvSpPr>
          <p:nvPr>
            <p:ph type="title"/>
          </p:nvPr>
        </p:nvSpPr>
        <p:spPr/>
        <p:txBody>
          <a:bodyPr/>
          <a:lstStyle/>
          <a:p>
            <a:r>
              <a:rPr lang="en-US" dirty="0"/>
              <a:t>MPN-SAF TSS (MPN-10)</a:t>
            </a:r>
          </a:p>
        </p:txBody>
      </p:sp>
      <p:pic>
        <p:nvPicPr>
          <p:cNvPr id="7" name="Content Placeholder 6">
            <a:extLst>
              <a:ext uri="{FF2B5EF4-FFF2-40B4-BE49-F238E27FC236}">
                <a16:creationId xmlns:a16="http://schemas.microsoft.com/office/drawing/2014/main" id="{A3668839-9C43-CA42-A11B-B16C77705D40}"/>
              </a:ext>
            </a:extLst>
          </p:cNvPr>
          <p:cNvPicPr>
            <a:picLocks noGrp="1" noChangeAspect="1"/>
          </p:cNvPicPr>
          <p:nvPr>
            <p:ph idx="1"/>
          </p:nvPr>
        </p:nvPicPr>
        <p:blipFill>
          <a:blip r:embed="rId2"/>
          <a:stretch>
            <a:fillRect/>
          </a:stretch>
        </p:blipFill>
        <p:spPr>
          <a:xfrm>
            <a:off x="6426200" y="257242"/>
            <a:ext cx="5085479" cy="6385925"/>
          </a:xfrm>
        </p:spPr>
      </p:pic>
      <p:sp>
        <p:nvSpPr>
          <p:cNvPr id="8" name="Content Placeholder 2">
            <a:extLst>
              <a:ext uri="{FF2B5EF4-FFF2-40B4-BE49-F238E27FC236}">
                <a16:creationId xmlns:a16="http://schemas.microsoft.com/office/drawing/2014/main" id="{C252FB91-E62B-1948-A162-EA55EDDC04A3}"/>
              </a:ext>
            </a:extLst>
          </p:cNvPr>
          <p:cNvSpPr txBox="1">
            <a:spLocks/>
          </p:cNvSpPr>
          <p:nvPr/>
        </p:nvSpPr>
        <p:spPr>
          <a:xfrm>
            <a:off x="680321" y="2336872"/>
            <a:ext cx="5288679" cy="42925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dirty="0"/>
              <a:t>MPN-10 is the primary PRO/PRE tool in MPNs</a:t>
            </a:r>
          </a:p>
          <a:p>
            <a:r>
              <a:rPr lang="en-US" dirty="0"/>
              <a:t>It enables patients to quantify their symptoms using a 0-10 score across 10 categories of symptom</a:t>
            </a:r>
          </a:p>
          <a:p>
            <a:r>
              <a:rPr lang="en-US" dirty="0"/>
              <a:t>Originally developed in booklet form, it is now becoming available as apps that can optionally create a downloadable record of symptom progression</a:t>
            </a:r>
          </a:p>
        </p:txBody>
      </p:sp>
    </p:spTree>
    <p:extLst>
      <p:ext uri="{BB962C8B-B14F-4D97-AF65-F5344CB8AC3E}">
        <p14:creationId xmlns:p14="http://schemas.microsoft.com/office/powerpoint/2010/main" val="2580166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923C6-B1DD-844A-B243-07022A1F051F}"/>
              </a:ext>
            </a:extLst>
          </p:cNvPr>
          <p:cNvSpPr>
            <a:spLocks noGrp="1"/>
          </p:cNvSpPr>
          <p:nvPr>
            <p:ph type="title"/>
          </p:nvPr>
        </p:nvSpPr>
        <p:spPr/>
        <p:txBody>
          <a:bodyPr/>
          <a:lstStyle/>
          <a:p>
            <a:r>
              <a:rPr lang="en-US" dirty="0"/>
              <a:t>PROs in Health Technology Assessment</a:t>
            </a:r>
          </a:p>
        </p:txBody>
      </p:sp>
      <p:sp>
        <p:nvSpPr>
          <p:cNvPr id="3" name="Content Placeholder 2">
            <a:extLst>
              <a:ext uri="{FF2B5EF4-FFF2-40B4-BE49-F238E27FC236}">
                <a16:creationId xmlns:a16="http://schemas.microsoft.com/office/drawing/2014/main" id="{47ACB959-8A40-9C42-B2CF-71AF9FECA1C8}"/>
              </a:ext>
            </a:extLst>
          </p:cNvPr>
          <p:cNvSpPr>
            <a:spLocks noGrp="1"/>
          </p:cNvSpPr>
          <p:nvPr>
            <p:ph idx="1"/>
          </p:nvPr>
        </p:nvSpPr>
        <p:spPr>
          <a:xfrm>
            <a:off x="680321" y="2336872"/>
            <a:ext cx="9613861" cy="4292527"/>
          </a:xfrm>
        </p:spPr>
        <p:txBody>
          <a:bodyPr>
            <a:normAutofit/>
          </a:bodyPr>
          <a:lstStyle/>
          <a:p>
            <a:r>
              <a:rPr lang="en-US" dirty="0"/>
              <a:t>PROs are important for helping a clinician fully assess an individual patient’s need</a:t>
            </a:r>
          </a:p>
          <a:p>
            <a:r>
              <a:rPr lang="en-US" dirty="0"/>
              <a:t>PROs have an even more important role in supporting decision-making at a population level</a:t>
            </a:r>
          </a:p>
          <a:p>
            <a:r>
              <a:rPr lang="en-US" dirty="0"/>
              <a:t>Health Technology Assessments (HTAs) are the process by which new therapies are judged in terms of effectiveness and value for money</a:t>
            </a:r>
          </a:p>
          <a:p>
            <a:r>
              <a:rPr lang="en-US" dirty="0"/>
              <a:t>Clinical trial data is still the dominant category of information used in HTAs, but PROs and PREs are increasingly being incorporated into the process</a:t>
            </a:r>
          </a:p>
        </p:txBody>
      </p:sp>
    </p:spTree>
    <p:extLst>
      <p:ext uri="{BB962C8B-B14F-4D97-AF65-F5344CB8AC3E}">
        <p14:creationId xmlns:p14="http://schemas.microsoft.com/office/powerpoint/2010/main" val="3484586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065CA-2F82-DE47-8698-F86B94E784F7}"/>
              </a:ext>
            </a:extLst>
          </p:cNvPr>
          <p:cNvSpPr>
            <a:spLocks noGrp="1"/>
          </p:cNvSpPr>
          <p:nvPr>
            <p:ph type="title"/>
          </p:nvPr>
        </p:nvSpPr>
        <p:spPr/>
        <p:txBody>
          <a:bodyPr/>
          <a:lstStyle/>
          <a:p>
            <a:r>
              <a:rPr lang="en-US" dirty="0"/>
              <a:t>Quality of Life</a:t>
            </a:r>
          </a:p>
        </p:txBody>
      </p:sp>
      <p:sp>
        <p:nvSpPr>
          <p:cNvPr id="3" name="Content Placeholder 2">
            <a:extLst>
              <a:ext uri="{FF2B5EF4-FFF2-40B4-BE49-F238E27FC236}">
                <a16:creationId xmlns:a16="http://schemas.microsoft.com/office/drawing/2014/main" id="{9437872C-281D-EE4D-914C-5FAA57685A0E}"/>
              </a:ext>
            </a:extLst>
          </p:cNvPr>
          <p:cNvSpPr>
            <a:spLocks noGrp="1"/>
          </p:cNvSpPr>
          <p:nvPr>
            <p:ph idx="1"/>
          </p:nvPr>
        </p:nvSpPr>
        <p:spPr>
          <a:xfrm>
            <a:off x="8333724" y="2599920"/>
            <a:ext cx="3407339" cy="3326315"/>
          </a:xfrm>
        </p:spPr>
        <p:txBody>
          <a:bodyPr>
            <a:normAutofit/>
          </a:bodyPr>
          <a:lstStyle/>
          <a:p>
            <a:r>
              <a:rPr lang="en-US" dirty="0"/>
              <a:t>HTAs need to be able to judge the “quality” of a patient’s life</a:t>
            </a:r>
          </a:p>
        </p:txBody>
      </p:sp>
      <p:sp>
        <p:nvSpPr>
          <p:cNvPr id="4" name="Rectangle 3">
            <a:extLst>
              <a:ext uri="{FF2B5EF4-FFF2-40B4-BE49-F238E27FC236}">
                <a16:creationId xmlns:a16="http://schemas.microsoft.com/office/drawing/2014/main" id="{A3A615B6-F114-9445-A17A-4D37F18B092B}"/>
              </a:ext>
            </a:extLst>
          </p:cNvPr>
          <p:cNvSpPr/>
          <p:nvPr/>
        </p:nvSpPr>
        <p:spPr>
          <a:xfrm>
            <a:off x="450937" y="2317315"/>
            <a:ext cx="7665929" cy="41586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9F821D02-B0B6-BA45-AE33-A72B3CBAD097}"/>
              </a:ext>
            </a:extLst>
          </p:cNvPr>
          <p:cNvCxnSpPr/>
          <p:nvPr/>
        </p:nvCxnSpPr>
        <p:spPr>
          <a:xfrm flipV="1">
            <a:off x="1152395" y="2880986"/>
            <a:ext cx="0" cy="2718148"/>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6DE3330-7767-2243-B626-CD886397D297}"/>
              </a:ext>
            </a:extLst>
          </p:cNvPr>
          <p:cNvCxnSpPr>
            <a:cxnSpLocks/>
          </p:cNvCxnSpPr>
          <p:nvPr/>
        </p:nvCxnSpPr>
        <p:spPr>
          <a:xfrm>
            <a:off x="1152395" y="5599134"/>
            <a:ext cx="4233797"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CF23406-CC99-9644-A61A-507A351291B2}"/>
              </a:ext>
            </a:extLst>
          </p:cNvPr>
          <p:cNvSpPr txBox="1"/>
          <p:nvPr/>
        </p:nvSpPr>
        <p:spPr>
          <a:xfrm>
            <a:off x="450937" y="2880985"/>
            <a:ext cx="727991" cy="475989"/>
          </a:xfrm>
          <a:prstGeom prst="rect">
            <a:avLst/>
          </a:prstGeom>
          <a:noFill/>
        </p:spPr>
        <p:txBody>
          <a:bodyPr wrap="square" rtlCol="0">
            <a:spAutoFit/>
          </a:bodyPr>
          <a:lstStyle/>
          <a:p>
            <a:r>
              <a:rPr lang="en-US" sz="1200" dirty="0">
                <a:solidFill>
                  <a:schemeClr val="accent1"/>
                </a:solidFill>
              </a:rPr>
              <a:t>Quality of Life</a:t>
            </a:r>
          </a:p>
        </p:txBody>
      </p:sp>
      <p:sp>
        <p:nvSpPr>
          <p:cNvPr id="11" name="TextBox 10">
            <a:extLst>
              <a:ext uri="{FF2B5EF4-FFF2-40B4-BE49-F238E27FC236}">
                <a16:creationId xmlns:a16="http://schemas.microsoft.com/office/drawing/2014/main" id="{5750BB67-2EEC-3748-8396-FDB45809EFD0}"/>
              </a:ext>
            </a:extLst>
          </p:cNvPr>
          <p:cNvSpPr txBox="1"/>
          <p:nvPr/>
        </p:nvSpPr>
        <p:spPr>
          <a:xfrm>
            <a:off x="4647156" y="5649236"/>
            <a:ext cx="727991" cy="276999"/>
          </a:xfrm>
          <a:prstGeom prst="rect">
            <a:avLst/>
          </a:prstGeom>
          <a:noFill/>
        </p:spPr>
        <p:txBody>
          <a:bodyPr wrap="square" rtlCol="0">
            <a:spAutoFit/>
          </a:bodyPr>
          <a:lstStyle/>
          <a:p>
            <a:r>
              <a:rPr lang="en-US" sz="1200" dirty="0">
                <a:solidFill>
                  <a:schemeClr val="accent1"/>
                </a:solidFill>
              </a:rPr>
              <a:t>Time</a:t>
            </a:r>
          </a:p>
        </p:txBody>
      </p:sp>
      <p:cxnSp>
        <p:nvCxnSpPr>
          <p:cNvPr id="13" name="Straight Connector 12">
            <a:extLst>
              <a:ext uri="{FF2B5EF4-FFF2-40B4-BE49-F238E27FC236}">
                <a16:creationId xmlns:a16="http://schemas.microsoft.com/office/drawing/2014/main" id="{932A0A4F-CE37-944B-8A03-A734BCF3D6EE}"/>
              </a:ext>
            </a:extLst>
          </p:cNvPr>
          <p:cNvCxnSpPr/>
          <p:nvPr/>
        </p:nvCxnSpPr>
        <p:spPr>
          <a:xfrm>
            <a:off x="1178928" y="3356974"/>
            <a:ext cx="400684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BA3B8D3-E97D-8745-BFCA-CDB33124F02F}"/>
              </a:ext>
            </a:extLst>
          </p:cNvPr>
          <p:cNvSpPr txBox="1"/>
          <p:nvPr/>
        </p:nvSpPr>
        <p:spPr>
          <a:xfrm>
            <a:off x="2517730" y="3079975"/>
            <a:ext cx="1653437" cy="276999"/>
          </a:xfrm>
          <a:prstGeom prst="rect">
            <a:avLst/>
          </a:prstGeom>
          <a:noFill/>
        </p:spPr>
        <p:txBody>
          <a:bodyPr wrap="square" rtlCol="0">
            <a:spAutoFit/>
          </a:bodyPr>
          <a:lstStyle/>
          <a:p>
            <a:r>
              <a:rPr lang="en-US" sz="1200" dirty="0">
                <a:solidFill>
                  <a:schemeClr val="bg2"/>
                </a:solidFill>
              </a:rPr>
              <a:t>“perfect health”</a:t>
            </a:r>
          </a:p>
        </p:txBody>
      </p:sp>
    </p:spTree>
    <p:extLst>
      <p:ext uri="{BB962C8B-B14F-4D97-AF65-F5344CB8AC3E}">
        <p14:creationId xmlns:p14="http://schemas.microsoft.com/office/powerpoint/2010/main" val="2382794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065CA-2F82-DE47-8698-F86B94E784F7}"/>
              </a:ext>
            </a:extLst>
          </p:cNvPr>
          <p:cNvSpPr>
            <a:spLocks noGrp="1"/>
          </p:cNvSpPr>
          <p:nvPr>
            <p:ph type="title"/>
          </p:nvPr>
        </p:nvSpPr>
        <p:spPr/>
        <p:txBody>
          <a:bodyPr/>
          <a:lstStyle/>
          <a:p>
            <a:r>
              <a:rPr lang="en-US" dirty="0"/>
              <a:t>Burden of Illness</a:t>
            </a:r>
          </a:p>
        </p:txBody>
      </p:sp>
      <p:sp>
        <p:nvSpPr>
          <p:cNvPr id="4" name="Rectangle 3">
            <a:extLst>
              <a:ext uri="{FF2B5EF4-FFF2-40B4-BE49-F238E27FC236}">
                <a16:creationId xmlns:a16="http://schemas.microsoft.com/office/drawing/2014/main" id="{A3A615B6-F114-9445-A17A-4D37F18B092B}"/>
              </a:ext>
            </a:extLst>
          </p:cNvPr>
          <p:cNvSpPr/>
          <p:nvPr/>
        </p:nvSpPr>
        <p:spPr>
          <a:xfrm>
            <a:off x="450937" y="2317315"/>
            <a:ext cx="7665929" cy="41586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9F821D02-B0B6-BA45-AE33-A72B3CBAD097}"/>
              </a:ext>
            </a:extLst>
          </p:cNvPr>
          <p:cNvCxnSpPr/>
          <p:nvPr/>
        </p:nvCxnSpPr>
        <p:spPr>
          <a:xfrm flipV="1">
            <a:off x="1152395" y="2880986"/>
            <a:ext cx="0" cy="2718148"/>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6DE3330-7767-2243-B626-CD886397D297}"/>
              </a:ext>
            </a:extLst>
          </p:cNvPr>
          <p:cNvCxnSpPr>
            <a:cxnSpLocks/>
          </p:cNvCxnSpPr>
          <p:nvPr/>
        </p:nvCxnSpPr>
        <p:spPr>
          <a:xfrm>
            <a:off x="1152395" y="5599134"/>
            <a:ext cx="4233797"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CF23406-CC99-9644-A61A-507A351291B2}"/>
              </a:ext>
            </a:extLst>
          </p:cNvPr>
          <p:cNvSpPr txBox="1"/>
          <p:nvPr/>
        </p:nvSpPr>
        <p:spPr>
          <a:xfrm>
            <a:off x="450937" y="2880985"/>
            <a:ext cx="727991" cy="475989"/>
          </a:xfrm>
          <a:prstGeom prst="rect">
            <a:avLst/>
          </a:prstGeom>
          <a:noFill/>
        </p:spPr>
        <p:txBody>
          <a:bodyPr wrap="square" rtlCol="0">
            <a:spAutoFit/>
          </a:bodyPr>
          <a:lstStyle/>
          <a:p>
            <a:r>
              <a:rPr lang="en-US" sz="1200" dirty="0">
                <a:solidFill>
                  <a:schemeClr val="accent1"/>
                </a:solidFill>
              </a:rPr>
              <a:t>Quality of Life</a:t>
            </a:r>
          </a:p>
        </p:txBody>
      </p:sp>
      <p:sp>
        <p:nvSpPr>
          <p:cNvPr id="11" name="TextBox 10">
            <a:extLst>
              <a:ext uri="{FF2B5EF4-FFF2-40B4-BE49-F238E27FC236}">
                <a16:creationId xmlns:a16="http://schemas.microsoft.com/office/drawing/2014/main" id="{5750BB67-2EEC-3748-8396-FDB45809EFD0}"/>
              </a:ext>
            </a:extLst>
          </p:cNvPr>
          <p:cNvSpPr txBox="1"/>
          <p:nvPr/>
        </p:nvSpPr>
        <p:spPr>
          <a:xfrm>
            <a:off x="4647156" y="5649236"/>
            <a:ext cx="727991" cy="276999"/>
          </a:xfrm>
          <a:prstGeom prst="rect">
            <a:avLst/>
          </a:prstGeom>
          <a:noFill/>
        </p:spPr>
        <p:txBody>
          <a:bodyPr wrap="square" rtlCol="0">
            <a:spAutoFit/>
          </a:bodyPr>
          <a:lstStyle/>
          <a:p>
            <a:r>
              <a:rPr lang="en-US" sz="1200" dirty="0">
                <a:solidFill>
                  <a:schemeClr val="accent1"/>
                </a:solidFill>
              </a:rPr>
              <a:t>Time</a:t>
            </a:r>
          </a:p>
        </p:txBody>
      </p:sp>
      <p:cxnSp>
        <p:nvCxnSpPr>
          <p:cNvPr id="13" name="Straight Connector 12">
            <a:extLst>
              <a:ext uri="{FF2B5EF4-FFF2-40B4-BE49-F238E27FC236}">
                <a16:creationId xmlns:a16="http://schemas.microsoft.com/office/drawing/2014/main" id="{932A0A4F-CE37-944B-8A03-A734BCF3D6EE}"/>
              </a:ext>
            </a:extLst>
          </p:cNvPr>
          <p:cNvCxnSpPr>
            <a:cxnSpLocks/>
          </p:cNvCxnSpPr>
          <p:nvPr/>
        </p:nvCxnSpPr>
        <p:spPr>
          <a:xfrm>
            <a:off x="1178928" y="3356974"/>
            <a:ext cx="7751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BA3B8D3-E97D-8745-BFCA-CDB33124F02F}"/>
              </a:ext>
            </a:extLst>
          </p:cNvPr>
          <p:cNvSpPr txBox="1"/>
          <p:nvPr/>
        </p:nvSpPr>
        <p:spPr>
          <a:xfrm>
            <a:off x="3343335" y="2480897"/>
            <a:ext cx="5236622" cy="1477328"/>
          </a:xfrm>
          <a:prstGeom prst="rect">
            <a:avLst/>
          </a:prstGeom>
          <a:noFill/>
        </p:spPr>
        <p:txBody>
          <a:bodyPr wrap="square" rtlCol="0">
            <a:spAutoFit/>
          </a:bodyPr>
          <a:lstStyle/>
          <a:p>
            <a:r>
              <a:rPr lang="en-US" dirty="0">
                <a:solidFill>
                  <a:schemeClr val="bg2"/>
                </a:solidFill>
              </a:rPr>
              <a:t>An illness or injury reduces quality of life</a:t>
            </a:r>
          </a:p>
          <a:p>
            <a:endParaRPr lang="en-US" dirty="0">
              <a:solidFill>
                <a:schemeClr val="bg2"/>
              </a:solidFill>
            </a:endParaRPr>
          </a:p>
          <a:p>
            <a:r>
              <a:rPr lang="en-US" dirty="0">
                <a:solidFill>
                  <a:schemeClr val="bg2"/>
                </a:solidFill>
              </a:rPr>
              <a:t>More adverse symptoms and complications decrease the quality of a patient’s life and increase the “Burden of Illness”</a:t>
            </a:r>
          </a:p>
        </p:txBody>
      </p:sp>
      <p:cxnSp>
        <p:nvCxnSpPr>
          <p:cNvPr id="15" name="Straight Connector 14">
            <a:extLst>
              <a:ext uri="{FF2B5EF4-FFF2-40B4-BE49-F238E27FC236}">
                <a16:creationId xmlns:a16="http://schemas.microsoft.com/office/drawing/2014/main" id="{B499F2CD-0FC3-2949-B8D1-CA89E6A00A65}"/>
              </a:ext>
            </a:extLst>
          </p:cNvPr>
          <p:cNvCxnSpPr>
            <a:cxnSpLocks/>
          </p:cNvCxnSpPr>
          <p:nvPr/>
        </p:nvCxnSpPr>
        <p:spPr>
          <a:xfrm flipV="1">
            <a:off x="1954060" y="3356974"/>
            <a:ext cx="0" cy="103966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04123E-5308-A44A-B1BC-3979C1A87B5F}"/>
              </a:ext>
            </a:extLst>
          </p:cNvPr>
          <p:cNvCxnSpPr>
            <a:cxnSpLocks/>
          </p:cNvCxnSpPr>
          <p:nvPr/>
        </p:nvCxnSpPr>
        <p:spPr>
          <a:xfrm>
            <a:off x="1954060" y="4396634"/>
            <a:ext cx="33193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5EBC90D-62F3-B845-A0B6-415BF2E5309B}"/>
              </a:ext>
            </a:extLst>
          </p:cNvPr>
          <p:cNvCxnSpPr>
            <a:cxnSpLocks/>
          </p:cNvCxnSpPr>
          <p:nvPr/>
        </p:nvCxnSpPr>
        <p:spPr>
          <a:xfrm>
            <a:off x="2279737" y="3356974"/>
            <a:ext cx="0" cy="10396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CBA3139-DC8D-3442-95AF-102970F5B344}"/>
              </a:ext>
            </a:extLst>
          </p:cNvPr>
          <p:cNvSpPr txBox="1"/>
          <p:nvPr/>
        </p:nvSpPr>
        <p:spPr>
          <a:xfrm>
            <a:off x="2279737" y="3638809"/>
            <a:ext cx="889348" cy="461665"/>
          </a:xfrm>
          <a:prstGeom prst="rect">
            <a:avLst/>
          </a:prstGeom>
          <a:noFill/>
        </p:spPr>
        <p:txBody>
          <a:bodyPr wrap="square" rtlCol="0">
            <a:spAutoFit/>
          </a:bodyPr>
          <a:lstStyle/>
          <a:p>
            <a:r>
              <a:rPr lang="en-US" sz="1200" dirty="0">
                <a:solidFill>
                  <a:schemeClr val="accent1"/>
                </a:solidFill>
              </a:rPr>
              <a:t>Burden of Illness</a:t>
            </a:r>
          </a:p>
        </p:txBody>
      </p:sp>
    </p:spTree>
    <p:extLst>
      <p:ext uri="{BB962C8B-B14F-4D97-AF65-F5344CB8AC3E}">
        <p14:creationId xmlns:p14="http://schemas.microsoft.com/office/powerpoint/2010/main" val="41289448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19464</TotalTime>
  <Words>696</Words>
  <Application>Microsoft Office PowerPoint</Application>
  <PresentationFormat>Widescreen</PresentationFormat>
  <Paragraphs>86</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Trebuchet MS</vt:lpstr>
      <vt:lpstr>Berlin</vt:lpstr>
      <vt:lpstr>Patient-Reported Outcomes: The Role of Advocates</vt:lpstr>
      <vt:lpstr>Patient-Reported Outcomes (PROs)</vt:lpstr>
      <vt:lpstr>What are Patient-Reported Outcomes?</vt:lpstr>
      <vt:lpstr>Why are PROs important?</vt:lpstr>
      <vt:lpstr>PROs for MPNs</vt:lpstr>
      <vt:lpstr>MPN-SAF TSS (MPN-10)</vt:lpstr>
      <vt:lpstr>PROs in Health Technology Assessment</vt:lpstr>
      <vt:lpstr>Quality of Life</vt:lpstr>
      <vt:lpstr>Burden of Illness</vt:lpstr>
      <vt:lpstr>Benefit of Therapy</vt:lpstr>
      <vt:lpstr>The 2 Questions</vt:lpstr>
      <vt:lpstr>Who are the experts?</vt:lpstr>
      <vt:lpstr>The Role of Advocacy and Patient Organisations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Survey of MPN Patients’ Needs</dc:title>
  <dc:creator>Microsoft Office User</dc:creator>
  <cp:lastModifiedBy>Lidija Pecova</cp:lastModifiedBy>
  <cp:revision>32</cp:revision>
  <dcterms:created xsi:type="dcterms:W3CDTF">2019-10-06T14:44:31Z</dcterms:created>
  <dcterms:modified xsi:type="dcterms:W3CDTF">2019-10-25T00:09:42Z</dcterms:modified>
</cp:coreProperties>
</file>