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40" r:id="rId2"/>
    <p:sldId id="545" r:id="rId3"/>
    <p:sldId id="557" r:id="rId4"/>
    <p:sldId id="541" r:id="rId5"/>
    <p:sldId id="547" r:id="rId6"/>
    <p:sldId id="548" r:id="rId7"/>
    <p:sldId id="549" r:id="rId8"/>
    <p:sldId id="553" r:id="rId9"/>
    <p:sldId id="552" r:id="rId10"/>
    <p:sldId id="554" r:id="rId11"/>
    <p:sldId id="555" r:id="rId12"/>
    <p:sldId id="542" r:id="rId13"/>
    <p:sldId id="5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Karge Ozstyles Gardening" initials="AKOG" lastIdx="1" clrIdx="0">
    <p:extLst>
      <p:ext uri="{19B8F6BF-5375-455C-9EA6-DF929625EA0E}">
        <p15:presenceInfo xmlns:p15="http://schemas.microsoft.com/office/powerpoint/2012/main" userId="e989c7f0f41ac2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D60093"/>
    <a:srgbClr val="0067B4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96" d="100"/>
          <a:sy n="96" d="100"/>
        </p:scale>
        <p:origin x="293" y="72"/>
      </p:cViewPr>
      <p:guideLst/>
    </p:cSldViewPr>
  </p:slideViewPr>
  <p:outlineViewPr>
    <p:cViewPr>
      <p:scale>
        <a:sx n="33" d="100"/>
        <a:sy n="33" d="100"/>
      </p:scale>
      <p:origin x="0" y="-489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9"/>
    </p:cViewPr>
  </p:sorterViewPr>
  <p:notesViewPr>
    <p:cSldViewPr snapToGrid="0">
      <p:cViewPr>
        <p:scale>
          <a:sx n="100" d="100"/>
          <a:sy n="100" d="100"/>
        </p:scale>
        <p:origin x="189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BB23-2081-4DB8-8ADD-252D0B499CDD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13B8-4A12-4915-AD05-D1E89E83B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9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Tend to use this as the close – saying all nurses are different and work differently but achieve the same endpoint .        But </a:t>
            </a:r>
            <a:r>
              <a:rPr lang="en-GB"/>
              <a:t>not compulsory!!!!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6048375"/>
          </a:xfrm>
          <a:prstGeom prst="rect">
            <a:avLst/>
          </a:prstGeom>
          <a:solidFill>
            <a:srgbClr val="29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400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1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1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506BAF-CC0A-9B4E-921F-5AC80A624B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3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3EF865-F21A-994C-98CF-955BE5D755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6048375"/>
          </a:xfrm>
          <a:prstGeom prst="rect">
            <a:avLst/>
          </a:prstGeom>
          <a:solidFill>
            <a:srgbClr val="29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121920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720019" y="4320000"/>
            <a:ext cx="10751999" cy="900000"/>
          </a:xfrm>
        </p:spPr>
        <p:txBody>
          <a:bodyPr/>
          <a:lstStyle>
            <a:lvl1pPr algn="ctr">
              <a:lnSpc>
                <a:spcPts val="36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5735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654050"/>
            <a:ext cx="4851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GSTH 1206 - Academic PPT Title Page Footer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551"/>
            <a:ext cx="12192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720019" y="4320000"/>
            <a:ext cx="10751999" cy="900000"/>
          </a:xfrm>
        </p:spPr>
        <p:txBody>
          <a:bodyPr/>
          <a:lstStyle>
            <a:lvl1pPr algn="ctr"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1785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625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GSTH 1206 - Academic PPT Title Page Footer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551"/>
            <a:ext cx="12192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630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048375"/>
          </a:xfrm>
          <a:prstGeom prst="rect">
            <a:avLst/>
          </a:prstGeom>
          <a:solidFill>
            <a:srgbClr val="29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18" y="1800000"/>
            <a:ext cx="10751999" cy="4105002"/>
          </a:xfrm>
        </p:spPr>
        <p:txBody>
          <a:bodyPr/>
          <a:lstStyle>
            <a:lvl1pPr>
              <a:spcBef>
                <a:spcPts val="120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19" y="540000"/>
            <a:ext cx="10751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18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9" y="540000"/>
            <a:ext cx="10751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20018" y="1800000"/>
            <a:ext cx="10751999" cy="4105002"/>
          </a:xfrm>
        </p:spPr>
        <p:txBody>
          <a:bodyPr/>
          <a:lstStyle>
            <a:lvl1pPr>
              <a:spcBef>
                <a:spcPts val="120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756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19403" y="1800001"/>
            <a:ext cx="5040000" cy="407727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432000" y="1800001"/>
            <a:ext cx="5040000" cy="407727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19" y="540000"/>
            <a:ext cx="10751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8782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0019" y="540000"/>
            <a:ext cx="10751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720019" y="1800000"/>
            <a:ext cx="10751999" cy="4149280"/>
          </a:xfrm>
        </p:spPr>
        <p:txBody>
          <a:bodyPr rtlCol="0">
            <a:no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31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0737" y="1800027"/>
            <a:ext cx="3071281" cy="2373315"/>
          </a:xfrm>
        </p:spPr>
        <p:txBody>
          <a:bodyPr rtlCol="0">
            <a:no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0019" y="540000"/>
            <a:ext cx="10751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20004" y="1800000"/>
            <a:ext cx="7296213" cy="4105002"/>
          </a:xfrm>
        </p:spPr>
        <p:txBody>
          <a:bodyPr/>
          <a:lstStyle>
            <a:lvl1pPr>
              <a:spcBef>
                <a:spcPts val="120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567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9667" y="539750"/>
            <a:ext cx="107526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667" y="1800225"/>
            <a:ext cx="10742084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8718" y="6040438"/>
            <a:ext cx="10723033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-867833" y="89693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>
              <a:cs typeface="+mn-cs"/>
            </a:endParaRPr>
          </a:p>
        </p:txBody>
      </p:sp>
      <p:pic>
        <p:nvPicPr>
          <p:cNvPr id="1030" name="Picture 2" descr="GSTH 1206 - Academic PPT Continuation Page Footer 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551"/>
            <a:ext cx="12192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28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lang="en-GB" sz="3200" b="1" kern="1200">
          <a:solidFill>
            <a:srgbClr val="294193"/>
          </a:solidFill>
          <a:latin typeface="+mj-lt"/>
          <a:ea typeface="ＭＳ Ｐゴシック" charset="0"/>
          <a:cs typeface="MS PGothic" charset="0"/>
        </a:defRPr>
      </a:lvl1pPr>
      <a:lvl2pPr algn="l" defTabSz="9128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294193"/>
          </a:solidFill>
          <a:latin typeface="Arial" charset="0"/>
          <a:ea typeface="ＭＳ Ｐゴシック" charset="0"/>
          <a:cs typeface="MS PGothic" charset="0"/>
        </a:defRPr>
      </a:lvl2pPr>
      <a:lvl3pPr algn="l" defTabSz="9128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294193"/>
          </a:solidFill>
          <a:latin typeface="Arial" charset="0"/>
          <a:ea typeface="ＭＳ Ｐゴシック" charset="0"/>
          <a:cs typeface="MS PGothic" charset="0"/>
        </a:defRPr>
      </a:lvl3pPr>
      <a:lvl4pPr algn="l" defTabSz="9128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294193"/>
          </a:solidFill>
          <a:latin typeface="Arial" charset="0"/>
          <a:ea typeface="ＭＳ Ｐゴシック" charset="0"/>
          <a:cs typeface="MS PGothic" charset="0"/>
        </a:defRPr>
      </a:lvl4pPr>
      <a:lvl5pPr algn="l" defTabSz="9128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294193"/>
          </a:solidFill>
          <a:latin typeface="Arial" charset="0"/>
          <a:ea typeface="ＭＳ Ｐゴシック" charset="0"/>
          <a:cs typeface="MS PGothic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9pPr>
    </p:titleStyle>
    <p:bodyStyle>
      <a:lvl1pPr marL="250825" indent="-250825" algn="l" defTabSz="912813" rtl="0" eaLnBrk="0" fontAlgn="base" hangingPunct="0">
        <a:lnSpc>
          <a:spcPts val="2300"/>
        </a:lnSpc>
        <a:spcBef>
          <a:spcPts val="1200"/>
        </a:spcBef>
        <a:spcAft>
          <a:spcPct val="0"/>
        </a:spcAft>
        <a:buClr>
          <a:srgbClr val="294193"/>
        </a:buClr>
        <a:buSzPct val="125000"/>
        <a:buFont typeface="LucidaGrande" charset="0"/>
        <a:buChar char="•"/>
        <a:defRPr b="1" kern="1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539750" indent="-250825" algn="l" defTabSz="912813" rtl="0" eaLnBrk="0" fontAlgn="base" hangingPunct="0">
        <a:lnSpc>
          <a:spcPts val="2300"/>
        </a:lnSpc>
        <a:spcBef>
          <a:spcPts val="6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250825" indent="-250825" algn="l" defTabSz="912813" rtl="0" eaLnBrk="0" fontAlgn="base" hangingPunct="0">
        <a:lnSpc>
          <a:spcPts val="2300"/>
        </a:lnSpc>
        <a:spcBef>
          <a:spcPts val="600"/>
        </a:spcBef>
        <a:spcAft>
          <a:spcPct val="0"/>
        </a:spcAft>
        <a:buClr>
          <a:srgbClr val="294193"/>
        </a:buClr>
        <a:buSzPct val="125000"/>
        <a:buFont typeface="LucidaGrande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539750" indent="-250825" algn="l" defTabSz="912813" rtl="0" eaLnBrk="0" fontAlgn="base" hangingPunct="0">
        <a:lnSpc>
          <a:spcPts val="2300"/>
        </a:lnSpc>
        <a:spcBef>
          <a:spcPts val="6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812800" indent="-276225" algn="l" defTabSz="912813" rtl="0" eaLnBrk="0" fontAlgn="base" hangingPunct="0">
        <a:lnSpc>
          <a:spcPts val="2300"/>
        </a:lnSpc>
        <a:spcBef>
          <a:spcPts val="600"/>
        </a:spcBef>
        <a:spcAft>
          <a:spcPct val="0"/>
        </a:spcAft>
        <a:buClr>
          <a:srgbClr val="294193"/>
        </a:buClr>
        <a:buSzPct val="125000"/>
        <a:buFont typeface="LucidaGrande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D643-42BB-4038-93C5-615954C6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lnSpc>
                <a:spcPts val="2300"/>
              </a:lnSpc>
              <a:spcBef>
                <a:spcPts val="1200"/>
              </a:spcBef>
            </a:pPr>
            <a:r>
              <a:rPr lang="en-GB" sz="2400" dirty="0">
                <a:latin typeface="Calibri" panose="020F0502020204030204"/>
                <a:cs typeface="+mn-cs"/>
              </a:rPr>
              <a:t>Yvonne Francis </a:t>
            </a:r>
            <a:br>
              <a:rPr lang="en-GB" sz="2400" dirty="0">
                <a:latin typeface="Calibri" panose="020F0502020204030204"/>
                <a:cs typeface="+mn-cs"/>
              </a:rPr>
            </a:br>
            <a:r>
              <a:rPr lang="en-GB" sz="2400" dirty="0">
                <a:latin typeface="Calibri" panose="020F0502020204030204"/>
                <a:cs typeface="+mn-cs"/>
              </a:rPr>
              <a:t>Clinical Nurse Specialist </a:t>
            </a:r>
            <a:br>
              <a:rPr lang="en-GB" sz="2400" dirty="0">
                <a:latin typeface="Calibri" panose="020F0502020204030204"/>
                <a:cs typeface="+mn-cs"/>
              </a:rPr>
            </a:br>
            <a:r>
              <a:rPr lang="en-GB" sz="2400" dirty="0">
                <a:latin typeface="Calibri" panose="020F0502020204030204"/>
                <a:cs typeface="+mn-cs"/>
              </a:rPr>
              <a:t>Guys and St Thomas’ NHS Foundation Trust</a:t>
            </a:r>
            <a:br>
              <a:rPr lang="en-GB" sz="2400" dirty="0">
                <a:latin typeface="Calibri" panose="020F0502020204030204"/>
                <a:cs typeface="+mn-cs"/>
              </a:rPr>
            </a:br>
            <a:r>
              <a:rPr lang="en-GB" sz="2400" dirty="0">
                <a:latin typeface="Calibri" panose="020F0502020204030204"/>
                <a:cs typeface="+mn-cs"/>
              </a:rPr>
              <a:t>London 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</a:b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E56213-E785-45E1-87EB-AFFC8FF9F5FD}"/>
              </a:ext>
            </a:extLst>
          </p:cNvPr>
          <p:cNvSpPr txBox="1">
            <a:spLocks/>
          </p:cNvSpPr>
          <p:nvPr/>
        </p:nvSpPr>
        <p:spPr>
          <a:xfrm>
            <a:off x="1524000" y="563218"/>
            <a:ext cx="9144000" cy="2865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Role of the Clinical Nurse Specialist :</a:t>
            </a:r>
            <a:b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Self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5A2E8-AAA7-42C5-9E0F-CAD76380C7A3}"/>
              </a:ext>
            </a:extLst>
          </p:cNvPr>
          <p:cNvSpPr txBox="1"/>
          <p:nvPr/>
        </p:nvSpPr>
        <p:spPr>
          <a:xfrm rot="20662474">
            <a:off x="999346" y="2552393"/>
            <a:ext cx="3087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strike="sngStrike" dirty="0">
                <a:solidFill>
                  <a:schemeClr val="bg1"/>
                </a:solidFill>
                <a:latin typeface="Calibri" panose="020F0502020204030204"/>
              </a:rPr>
              <a:t>Treatment</a:t>
            </a: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02630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11BF-5858-42FE-8DB9-E6D3B0C6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F8A"/>
                </a:solidFill>
                <a:latin typeface="franklin-gothic-urw"/>
              </a:rPr>
              <a:t>When to seek medical help</a:t>
            </a:r>
            <a:br>
              <a:rPr lang="en-US" dirty="0">
                <a:solidFill>
                  <a:srgbClr val="565252"/>
                </a:solidFill>
                <a:latin typeface="franklin-gothic-urw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B6593-6F09-4E23-9B4C-F622D95AF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18" y="1219200"/>
            <a:ext cx="10751999" cy="468580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Greeen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0" dirty="0"/>
              <a:t>Green – slight cold, ear infection, everyday minor health issues or questions/ requests that are not urgent</a:t>
            </a:r>
          </a:p>
          <a:p>
            <a:pPr marL="0" indent="0">
              <a:buNone/>
            </a:pPr>
            <a:endParaRPr lang="en-GB" sz="2400" b="0" dirty="0"/>
          </a:p>
          <a:p>
            <a:pPr marL="0" indent="0">
              <a:buNone/>
            </a:pPr>
            <a:r>
              <a:rPr lang="en-GB" sz="2400" b="0" dirty="0"/>
              <a:t>Yellow – not sure if should go to A &amp; E or wait until morning…..</a:t>
            </a:r>
          </a:p>
          <a:p>
            <a:pPr marL="0" indent="0">
              <a:buNone/>
            </a:pPr>
            <a:endParaRPr lang="en-GB" sz="2400" b="0" dirty="0"/>
          </a:p>
          <a:p>
            <a:pPr marL="0" indent="0">
              <a:buNone/>
            </a:pPr>
            <a:r>
              <a:rPr lang="en-GB" sz="2400" b="0" dirty="0"/>
              <a:t>Red –Immediately life threatening = collapse, unresponsive, 112/999/911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E4083A-A1D8-489D-9F87-A934CC993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8436" r="13229" b="-1122"/>
          <a:stretch/>
        </p:blipFill>
        <p:spPr>
          <a:xfrm>
            <a:off x="719982" y="1219200"/>
            <a:ext cx="6701235" cy="11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2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F936-BB4B-4B68-8A57-3F5253F5CF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403" y="1192696"/>
            <a:ext cx="4554962" cy="46845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MPN resources </a:t>
            </a:r>
          </a:p>
          <a:p>
            <a:pPr marL="0" indent="0">
              <a:buNone/>
            </a:pPr>
            <a:r>
              <a:rPr lang="en-GB" dirty="0"/>
              <a:t>	Local</a:t>
            </a:r>
          </a:p>
          <a:p>
            <a:pPr marL="0" indent="0">
              <a:buNone/>
            </a:pPr>
            <a:r>
              <a:rPr lang="en-GB" dirty="0"/>
              <a:t>	National</a:t>
            </a:r>
          </a:p>
          <a:p>
            <a:pPr marL="0" indent="0">
              <a:buNone/>
            </a:pPr>
            <a:r>
              <a:rPr lang="en-GB" dirty="0"/>
              <a:t>	International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General health education / other conditions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Internet  Dr Google ?!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DFDE7-9058-41E9-AD2B-57832839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F8A"/>
                </a:solidFill>
                <a:latin typeface="franklin-gothic-urw"/>
              </a:rPr>
              <a:t>Where to find out more</a:t>
            </a:r>
            <a:br>
              <a:rPr lang="en-US" dirty="0">
                <a:solidFill>
                  <a:srgbClr val="565252"/>
                </a:solidFill>
                <a:latin typeface="franklin-gothic-urw"/>
              </a:rPr>
            </a:b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F5E3FD-2C1D-4B08-80C0-7E3B8E106E3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874" y="540000"/>
            <a:ext cx="1279716" cy="180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4EBE6-0E57-4B85-84F8-5EA84FFCF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980" y="1800001"/>
            <a:ext cx="121045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A3380B-9A92-47FD-BABB-594D6A900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5668" y="423711"/>
            <a:ext cx="1267691" cy="17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D016C-F488-4D66-AF0C-4F097BAA3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26" y="2781654"/>
            <a:ext cx="1210455" cy="150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C91F0-C336-4BE8-92EB-46E5F67F53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423" y="1699357"/>
            <a:ext cx="1220408" cy="168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E12FE56-04E2-4387-B08F-A86596CB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45" y="3924220"/>
            <a:ext cx="1978166" cy="19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6D515245-4454-4719-89FC-D98266F6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56" y="2541475"/>
            <a:ext cx="2945304" cy="20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FC6D23EF-5C41-4376-8A6C-2E66B53D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90" y="3926868"/>
            <a:ext cx="1315788" cy="162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MPD LIfe Issue 11_WEB_Page_1.jpg">
            <a:extLst>
              <a:ext uri="{FF2B5EF4-FFF2-40B4-BE49-F238E27FC236}">
                <a16:creationId xmlns:a16="http://schemas.microsoft.com/office/drawing/2014/main" id="{B2825231-F730-4A01-8669-C5C85F2320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42" y="2482773"/>
            <a:ext cx="22320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F98C4F1-F0C3-4C9C-AA5C-07A99856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71" y="376952"/>
            <a:ext cx="20383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E27A1857-0419-435C-9833-1713C992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8" b="10402"/>
          <a:stretch>
            <a:fillRect/>
          </a:stretch>
        </p:blipFill>
        <p:spPr bwMode="auto">
          <a:xfrm>
            <a:off x="7828522" y="3739856"/>
            <a:ext cx="3989203" cy="218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9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CDDB-3A80-47A5-A08E-40DE584D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42F2E-FF1C-41D3-A6BE-AA1737AB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18" y="1245704"/>
            <a:ext cx="10751999" cy="4659298"/>
          </a:xfrm>
        </p:spPr>
        <p:txBody>
          <a:bodyPr/>
          <a:lstStyle/>
          <a:p>
            <a:pPr marL="0" indent="0">
              <a:buNone/>
            </a:pPr>
            <a:r>
              <a:rPr lang="en-GB" sz="2400" u="sng" dirty="0"/>
              <a:t>Patient and Carer</a:t>
            </a:r>
          </a:p>
          <a:p>
            <a:pPr marL="0" indent="0">
              <a:buNone/>
            </a:pPr>
            <a:r>
              <a:rPr lang="en-GB" sz="2400" b="0" dirty="0"/>
              <a:t>Enjoy better quality of life, increased self confidence and achieve outcomes that are important to them</a:t>
            </a:r>
          </a:p>
          <a:p>
            <a:pPr marL="0" indent="0">
              <a:buNone/>
            </a:pPr>
            <a:r>
              <a:rPr lang="en-GB" sz="2400" b="0" dirty="0"/>
              <a:t>Experience better clinical outcomes</a:t>
            </a:r>
          </a:p>
          <a:p>
            <a:pPr marL="0" indent="0">
              <a:buNone/>
            </a:pPr>
            <a:endParaRPr lang="en-GB" sz="2400" b="0" dirty="0"/>
          </a:p>
          <a:p>
            <a:pPr marL="0" indent="0">
              <a:buNone/>
            </a:pPr>
            <a:r>
              <a:rPr lang="en-GB" sz="2400" u="sng" dirty="0"/>
              <a:t>Health care Professionals</a:t>
            </a:r>
          </a:p>
          <a:p>
            <a:pPr marL="0" indent="0">
              <a:buNone/>
            </a:pPr>
            <a:r>
              <a:rPr lang="en-GB" sz="2400" b="0" dirty="0"/>
              <a:t>Enables to have more meaningful conversations with patients and greater impact from, and satisfaction with their practice</a:t>
            </a:r>
          </a:p>
          <a:p>
            <a:pPr marL="0" indent="0">
              <a:buNone/>
            </a:pPr>
            <a:endParaRPr lang="en-GB" sz="2400" b="0" dirty="0"/>
          </a:p>
          <a:p>
            <a:pPr marL="0" indent="0">
              <a:buNone/>
            </a:pPr>
            <a:r>
              <a:rPr lang="en-GB" sz="2400" b="0" dirty="0"/>
              <a:t>Deliver services in more ‘joined up way’</a:t>
            </a:r>
          </a:p>
        </p:txBody>
      </p:sp>
    </p:spTree>
    <p:extLst>
      <p:ext uri="{BB962C8B-B14F-4D97-AF65-F5344CB8AC3E}">
        <p14:creationId xmlns:p14="http://schemas.microsoft.com/office/powerpoint/2010/main" val="35138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3" y="0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 descr="Florence Nightingale three quarter leng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538" y="2100264"/>
            <a:ext cx="21971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2331" y="4768850"/>
            <a:ext cx="28765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688" y="629615"/>
            <a:ext cx="5554663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9342" y="2212975"/>
            <a:ext cx="18049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6"/>
          <p:cNvPicPr>
            <a:picLocks noChangeAspect="1"/>
          </p:cNvPicPr>
          <p:nvPr/>
        </p:nvPicPr>
        <p:blipFill rotWithShape="1">
          <a:blip r:embed="rId8"/>
          <a:srcRect l="17768" r="15529" b="61"/>
          <a:stretch/>
        </p:blipFill>
        <p:spPr bwMode="auto">
          <a:xfrm>
            <a:off x="-45987" y="4714840"/>
            <a:ext cx="2145335" cy="21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51596" y="629615"/>
            <a:ext cx="2033589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70376" y="675242"/>
            <a:ext cx="3248026" cy="16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m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89143" y="2382216"/>
            <a:ext cx="203358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2" descr="http://media2.picsearch.com/is?NYVtXLtb5H3PlLbkxV00o8bvi57FMGLVJrgFbLDlIcc&amp;height=23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39213" y="1708150"/>
            <a:ext cx="32480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16763" y="3313"/>
            <a:ext cx="2895600" cy="21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4" descr="http://media1.picsearch.com/is?fapIgO9Lm-kGKgCL9RN8EiaXjeqNKbMrpnxPsDo6Kg4&amp;height=20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54245" y="4919593"/>
            <a:ext cx="3248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9223E969-3BCF-4D41-95B4-E4953E1BD83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28638" y="4039394"/>
            <a:ext cx="37084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untitled">
            <a:extLst>
              <a:ext uri="{FF2B5EF4-FFF2-40B4-BE49-F238E27FC236}">
                <a16:creationId xmlns:a16="http://schemas.microsoft.com/office/drawing/2014/main" id="{1EFA5C50-F58C-4A17-8AD1-3D576984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32688" y="1957388"/>
            <a:ext cx="22860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77E75C-02B8-4997-AFFE-1FC66C66F567}"/>
              </a:ext>
            </a:extLst>
          </p:cNvPr>
          <p:cNvSpPr/>
          <p:nvPr/>
        </p:nvSpPr>
        <p:spPr>
          <a:xfrm>
            <a:off x="143961" y="-29264"/>
            <a:ext cx="5353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4F8A"/>
                </a:solidFill>
              </a:rPr>
              <a:t>Thankyou!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5C65C3-FDEE-4376-9A06-A644EC33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Management Vs Self Management 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C816598E-D9F3-473B-BF47-024456FFC7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120" y="3276600"/>
            <a:ext cx="147828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201A986-5848-4B3F-8CD1-554DA3A8F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A64A42-E799-4AA1-9238-56A0FBA6E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36" t="13590" r="272" b="26621"/>
          <a:stretch/>
        </p:blipFill>
        <p:spPr>
          <a:xfrm>
            <a:off x="1186399" y="2539695"/>
            <a:ext cx="2124222" cy="2700998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10AF1E7-0C53-4BBA-8112-DF235E33C7A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0" y="1519873"/>
            <a:ext cx="1007963" cy="9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D1B81F2-4D9C-42F7-A62C-36A7906C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23" y="1398586"/>
            <a:ext cx="1421370" cy="7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FC72035-483A-4612-AD06-5560BA8A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6" y="3507075"/>
            <a:ext cx="1017330" cy="10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19BB9C9-E75B-4D74-B734-CC593BEB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22" y="2671541"/>
            <a:ext cx="1478281" cy="9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E5842E90-479C-4128-A6B3-D52FCDA5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25" y="4626474"/>
            <a:ext cx="1647107" cy="109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045FEE8-AF89-4D4A-9644-1A1A571C67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2000" y="1398587"/>
            <a:ext cx="5040000" cy="44786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Patient as a person</a:t>
            </a:r>
          </a:p>
          <a:p>
            <a:pPr marL="0" indent="0">
              <a:buNone/>
            </a:pPr>
            <a:r>
              <a:rPr lang="en-GB" dirty="0"/>
              <a:t>	Personalised</a:t>
            </a:r>
          </a:p>
          <a:p>
            <a:pPr marL="0" indent="0">
              <a:buNone/>
            </a:pPr>
            <a:r>
              <a:rPr lang="en-GB" dirty="0"/>
              <a:t>	Coordinated</a:t>
            </a:r>
          </a:p>
          <a:p>
            <a:pPr marL="0" indent="0">
              <a:buNone/>
            </a:pPr>
            <a:r>
              <a:rPr lang="en-GB" dirty="0"/>
              <a:t>	Enabling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2CD5A172-3522-4EF0-B465-679B61CA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88" y="3429000"/>
            <a:ext cx="4279110" cy="200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2A266A-0583-455A-88A7-E265CA7F2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82" y="1269915"/>
            <a:ext cx="5040000" cy="407727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5400" strike="sngStrike" dirty="0">
              <a:latin typeface="Bradley Hand ITC" panose="020B0604020202020204" pitchFamily="66" charset="0"/>
            </a:endParaRPr>
          </a:p>
          <a:p>
            <a:pPr marL="0" indent="0" algn="ctr">
              <a:buNone/>
            </a:pPr>
            <a:r>
              <a:rPr lang="en-GB" sz="5400" strike="sngStrike" dirty="0">
                <a:solidFill>
                  <a:schemeClr val="accent2">
                    <a:lumMod val="75000"/>
                  </a:schemeClr>
                </a:solidFill>
                <a:latin typeface="Bradley Hand ITC" panose="020B0604020202020204" pitchFamily="66" charset="0"/>
              </a:rPr>
              <a:t>What is the</a:t>
            </a:r>
          </a:p>
          <a:p>
            <a:pPr marL="0" indent="0">
              <a:buNone/>
            </a:pPr>
            <a:endParaRPr lang="en-GB" sz="5400" strike="sngStrike" dirty="0">
              <a:solidFill>
                <a:schemeClr val="accent2">
                  <a:lumMod val="75000"/>
                </a:schemeClr>
              </a:solidFill>
              <a:latin typeface="Bradley Hand ITC" panose="020B0604020202020204" pitchFamily="66" charset="0"/>
            </a:endParaRPr>
          </a:p>
          <a:p>
            <a:pPr marL="0" indent="0" algn="ctr">
              <a:buNone/>
            </a:pPr>
            <a:r>
              <a:rPr lang="en-GB" sz="5400" strike="sngStrike" dirty="0">
                <a:solidFill>
                  <a:schemeClr val="accent2">
                    <a:lumMod val="75000"/>
                  </a:schemeClr>
                </a:solidFill>
                <a:latin typeface="Bradley Hand ITC" panose="020B0604020202020204" pitchFamily="66" charset="0"/>
              </a:rPr>
              <a:t>matter with</a:t>
            </a:r>
          </a:p>
          <a:p>
            <a:pPr marL="0" indent="0" algn="ctr">
              <a:buNone/>
            </a:pPr>
            <a:endParaRPr lang="en-GB" sz="5400" strike="sngStrike" dirty="0">
              <a:solidFill>
                <a:schemeClr val="accent2">
                  <a:lumMod val="75000"/>
                </a:schemeClr>
              </a:solidFill>
              <a:latin typeface="Bradley Hand ITC" panose="020B0604020202020204" pitchFamily="66" charset="0"/>
            </a:endParaRPr>
          </a:p>
          <a:p>
            <a:pPr marL="0" indent="0">
              <a:buNone/>
            </a:pPr>
            <a:r>
              <a:rPr lang="en-GB" sz="5400" dirty="0">
                <a:solidFill>
                  <a:schemeClr val="accent2">
                    <a:lumMod val="75000"/>
                  </a:schemeClr>
                </a:solidFill>
                <a:latin typeface="Bradley Hand ITC" panose="020B0604020202020204" pitchFamily="66" charset="0"/>
              </a:rPr>
              <a:t>        </a:t>
            </a:r>
            <a:r>
              <a:rPr lang="en-GB" sz="5400" strike="sngStrike" dirty="0">
                <a:solidFill>
                  <a:schemeClr val="accent2">
                    <a:lumMod val="75000"/>
                  </a:schemeClr>
                </a:solidFill>
                <a:latin typeface="Bradley Hand ITC" panose="020B0604020202020204" pitchFamily="66" charset="0"/>
              </a:rPr>
              <a:t>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8299-70A5-4BC3-8E79-6ADE7FAB97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1981" y="1440000"/>
            <a:ext cx="5040000" cy="4077273"/>
          </a:xfrm>
        </p:spPr>
        <p:txBody>
          <a:bodyPr/>
          <a:lstStyle/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endParaRPr lang="en-GB" sz="5400" dirty="0">
              <a:solidFill>
                <a:srgbClr val="D60093"/>
              </a:solidFill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rgbClr val="D60093"/>
                </a:solidFill>
                <a:latin typeface="Bradley Hand ITC" panose="03070402050302030203" pitchFamily="66" charset="0"/>
              </a:rPr>
              <a:t>What matters</a:t>
            </a:r>
          </a:p>
          <a:p>
            <a:pPr marL="0" indent="0" algn="ctr">
              <a:buNone/>
            </a:pPr>
            <a:endParaRPr lang="en-GB" sz="5400" dirty="0">
              <a:solidFill>
                <a:srgbClr val="D60093"/>
              </a:solidFill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rgbClr val="D60093"/>
                </a:solidFill>
                <a:latin typeface="Bradley Hand ITC" panose="03070402050302030203" pitchFamily="66" charset="0"/>
              </a:rPr>
              <a:t> to you?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371E48-4F80-442C-9B6B-A6D32EFE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0FF1F3-1C8F-4103-B250-EF7E6E7A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4080BD-ABDF-4FD1-AF05-3D9C45FE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18" y="1563756"/>
            <a:ext cx="10751999" cy="4341245"/>
          </a:xfrm>
        </p:spPr>
        <p:txBody>
          <a:bodyPr/>
          <a:lstStyle/>
          <a:p>
            <a:pPr marL="0" indent="0">
              <a:buNone/>
            </a:pPr>
            <a:r>
              <a:rPr lang="en-GB" sz="2400" b="0" dirty="0"/>
              <a:t>‘</a:t>
            </a:r>
            <a:r>
              <a:rPr lang="en-GB" sz="2400" i="1" dirty="0"/>
              <a:t> Approaches </a:t>
            </a:r>
            <a:r>
              <a:rPr lang="en-GB" sz="2400" b="0" dirty="0"/>
              <a:t>used by the individual affected by cancer and its effects to</a:t>
            </a:r>
          </a:p>
          <a:p>
            <a:pPr marL="0" indent="0">
              <a:buNone/>
            </a:pPr>
            <a:r>
              <a:rPr lang="en-GB" sz="2400" b="0" dirty="0"/>
              <a:t> </a:t>
            </a:r>
            <a:r>
              <a:rPr lang="en-GB" sz="2400" i="1" dirty="0"/>
              <a:t>optimise living </a:t>
            </a:r>
            <a:r>
              <a:rPr lang="en-GB" sz="2400" b="0" dirty="0"/>
              <a:t>with the illness and its effects’    </a:t>
            </a:r>
          </a:p>
          <a:p>
            <a:pPr marL="0" indent="0" algn="r">
              <a:buNone/>
            </a:pPr>
            <a:r>
              <a:rPr lang="en-GB" i="1" dirty="0"/>
              <a:t>Foster et at 2007  - Defining Self Management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0" dirty="0"/>
              <a:t>‘An </a:t>
            </a:r>
            <a:r>
              <a:rPr lang="en-GB" sz="2400" i="1" dirty="0"/>
              <a:t>awareness and active participation </a:t>
            </a:r>
            <a:r>
              <a:rPr lang="en-GB" sz="2400" b="0" dirty="0"/>
              <a:t>by the person in their recovery</a:t>
            </a:r>
          </a:p>
          <a:p>
            <a:pPr marL="0" indent="0">
              <a:buNone/>
            </a:pPr>
            <a:r>
              <a:rPr lang="en-GB" sz="2400" b="0" dirty="0"/>
              <a:t> recuperation, and rehabilitation, to </a:t>
            </a:r>
            <a:r>
              <a:rPr lang="en-GB" sz="2400" i="1" dirty="0"/>
              <a:t>minimise the consequences of</a:t>
            </a:r>
          </a:p>
          <a:p>
            <a:pPr marL="0" indent="0">
              <a:buNone/>
            </a:pPr>
            <a:r>
              <a:rPr lang="en-GB" sz="2400" i="1" dirty="0"/>
              <a:t> treatment, promote survival, health and wellbeing</a:t>
            </a:r>
            <a:r>
              <a:rPr lang="en-GB" sz="2400" b="0" dirty="0"/>
              <a:t>’ </a:t>
            </a:r>
          </a:p>
          <a:p>
            <a:pPr marL="0" indent="0" algn="r">
              <a:buNone/>
            </a:pPr>
            <a:r>
              <a:rPr lang="en-GB" i="1" dirty="0"/>
              <a:t>Macmillan Cancer Support 2010</a:t>
            </a:r>
          </a:p>
        </p:txBody>
      </p:sp>
    </p:spTree>
    <p:extLst>
      <p:ext uri="{BB962C8B-B14F-4D97-AF65-F5344CB8AC3E}">
        <p14:creationId xmlns:p14="http://schemas.microsoft.com/office/powerpoint/2010/main" val="38127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8EE0-15DB-444A-BDA7-B656DA60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5443"/>
            <a:ext cx="10751999" cy="900000"/>
          </a:xfrm>
        </p:spPr>
        <p:txBody>
          <a:bodyPr/>
          <a:lstStyle/>
          <a:p>
            <a:r>
              <a:rPr lang="en-GB" dirty="0"/>
              <a:t>Self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30C8-8593-4486-A98D-189F3242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18" y="954157"/>
            <a:ext cx="10751999" cy="4950845"/>
          </a:xfrm>
        </p:spPr>
        <p:txBody>
          <a:bodyPr/>
          <a:lstStyle/>
          <a:p>
            <a:pPr marL="0" indent="0">
              <a:buNone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When health care is designed to support self-management, people with long term health conditions and carers </a:t>
            </a:r>
            <a:r>
              <a:rPr lang="en-GB" sz="2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a more active role in managing their own health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This can mean making </a:t>
            </a:r>
            <a:r>
              <a:rPr lang="en-GB" sz="2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 lifestyle changes</a:t>
            </a:r>
            <a:r>
              <a:rPr lang="en-GB" sz="24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To do this they need the </a:t>
            </a:r>
            <a:r>
              <a:rPr lang="en-GB" sz="2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knowledge, skills and confidence 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to manage not only their long term </a:t>
            </a:r>
            <a:r>
              <a:rPr lang="en-GB" sz="2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conditions 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but also </a:t>
            </a:r>
            <a:r>
              <a:rPr lang="en-GB" sz="2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practical and emotional impact 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it has on their lives. </a:t>
            </a:r>
          </a:p>
          <a:p>
            <a:pPr marL="0" indent="0">
              <a:buNone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When this happen people </a:t>
            </a:r>
            <a:r>
              <a:rPr lang="en-GB" sz="28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enjoy life more, have less pain, have improved clinical outcomes and use health care services less. </a:t>
            </a:r>
          </a:p>
          <a:p>
            <a:pPr marL="0" indent="0">
              <a:buNone/>
            </a:pPr>
            <a:r>
              <a:rPr lang="en-GB" b="0" i="1" dirty="0">
                <a:latin typeface="Calibri" panose="020F0502020204030204" pitchFamily="34" charset="0"/>
                <a:cs typeface="Calibri" panose="020F0502020204030204" pitchFamily="34" charset="0"/>
              </a:rPr>
              <a:t>(National Voices. 2014. Prioritising person-centred care; supporting self-management – summarising evidence from systematic reviews). </a:t>
            </a:r>
          </a:p>
          <a:p>
            <a:pPr marL="0" indent="0" algn="r">
              <a:buNone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9B53-150B-4B58-B699-73028B2930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9" y="1021023"/>
            <a:ext cx="6343390" cy="481595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Topics generally covered </a:t>
            </a:r>
          </a:p>
          <a:p>
            <a:r>
              <a:rPr lang="en-GB" sz="2000" b="0" dirty="0"/>
              <a:t>Self management and chronic health </a:t>
            </a:r>
          </a:p>
          <a:p>
            <a:r>
              <a:rPr lang="en-GB" sz="2000" b="0" dirty="0"/>
              <a:t>Goal setting/making a plan </a:t>
            </a:r>
          </a:p>
          <a:p>
            <a:r>
              <a:rPr lang="en-GB" sz="2000" b="0" dirty="0"/>
              <a:t>Relaxation – breathing, muscle etc</a:t>
            </a:r>
          </a:p>
          <a:p>
            <a:r>
              <a:rPr lang="en-GB" sz="2000" b="0" dirty="0"/>
              <a:t>Handling emotions </a:t>
            </a:r>
            <a:r>
              <a:rPr lang="en-GB" sz="2000" b="0" dirty="0" err="1"/>
              <a:t>i.e</a:t>
            </a:r>
            <a:r>
              <a:rPr lang="en-GB" sz="2000" b="0" dirty="0"/>
              <a:t> Anger/fear/frustration</a:t>
            </a:r>
          </a:p>
          <a:p>
            <a:r>
              <a:rPr lang="en-GB" sz="2000" b="0" dirty="0"/>
              <a:t>How to communicate with family/friends/health care professionals </a:t>
            </a:r>
          </a:p>
          <a:p>
            <a:r>
              <a:rPr lang="en-GB" sz="2000" b="0" dirty="0"/>
              <a:t>Making choices – </a:t>
            </a:r>
            <a:r>
              <a:rPr lang="en-GB" sz="2000" b="0" dirty="0" err="1"/>
              <a:t>i.e</a:t>
            </a:r>
            <a:r>
              <a:rPr lang="en-GB" sz="2000" b="0" dirty="0"/>
              <a:t> lifestyle, treatment, social</a:t>
            </a:r>
          </a:p>
          <a:p>
            <a:r>
              <a:rPr lang="en-GB" sz="2000" b="0" dirty="0"/>
              <a:t>Managing symptoms</a:t>
            </a:r>
          </a:p>
          <a:p>
            <a:r>
              <a:rPr lang="en-GB" sz="2000" b="0" dirty="0"/>
              <a:t>Exercise</a:t>
            </a:r>
          </a:p>
          <a:p>
            <a:r>
              <a:rPr lang="en-GB" sz="2000" b="0" dirty="0"/>
              <a:t>Nutrition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AAE16C-8D6E-497D-8F16-3499BEA7DC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077944"/>
            <a:ext cx="4183304" cy="4702109"/>
          </a:xfrm>
        </p:spPr>
        <p:txBody>
          <a:bodyPr/>
          <a:lstStyle/>
          <a:p>
            <a:pPr marL="0" indent="0">
              <a:buNone/>
            </a:pPr>
            <a:r>
              <a:rPr lang="en-GB" sz="2000" b="0" dirty="0"/>
              <a:t>Expert Patient Programme (Chronic disease) </a:t>
            </a:r>
          </a:p>
          <a:p>
            <a:pPr marL="0" indent="0">
              <a:buNone/>
            </a:pPr>
            <a:endParaRPr lang="en-GB" sz="2000" b="0" dirty="0"/>
          </a:p>
          <a:p>
            <a:pPr marL="0" lvl="0" indent="0">
              <a:buNone/>
            </a:pPr>
            <a:r>
              <a:rPr lang="en-GB" sz="2000" b="0" dirty="0"/>
              <a:t>Living with cancer course </a:t>
            </a:r>
            <a:r>
              <a:rPr lang="en-GB" sz="2000" b="0" dirty="0">
                <a:solidFill>
                  <a:prstClr val="black"/>
                </a:solidFill>
              </a:rPr>
              <a:t>(Macmillan 2010) based on Expert patient programme.</a:t>
            </a:r>
          </a:p>
          <a:p>
            <a:pPr marL="0" lvl="0" indent="0">
              <a:buNone/>
            </a:pPr>
            <a:r>
              <a:rPr lang="en-GB" sz="2000" b="0" dirty="0">
                <a:solidFill>
                  <a:prstClr val="black"/>
                </a:solidFill>
              </a:rPr>
              <a:t> </a:t>
            </a:r>
            <a:endParaRPr lang="en-GB" sz="2000" b="0" dirty="0"/>
          </a:p>
          <a:p>
            <a:pPr marL="0" indent="0">
              <a:buNone/>
            </a:pPr>
            <a:r>
              <a:rPr lang="en-GB" sz="2000" b="0" dirty="0"/>
              <a:t>Taking CHARGE (Breast Cancer) </a:t>
            </a:r>
          </a:p>
          <a:p>
            <a:pPr marL="0" indent="0">
              <a:buNone/>
            </a:pPr>
            <a:endParaRPr lang="en-GB" sz="2000" b="0" dirty="0"/>
          </a:p>
          <a:p>
            <a:pPr marL="0" indent="0">
              <a:buNone/>
            </a:pPr>
            <a:r>
              <a:rPr lang="en-GB" sz="2000" b="0" dirty="0"/>
              <a:t>Living with Cancer Education Programme LWCEP. Based on American Cancer Society ‘I can cope’ model.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9BF5E-D365-4B22-ADBE-2F9C11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4626"/>
            <a:ext cx="10751999" cy="900000"/>
          </a:xfrm>
        </p:spPr>
        <p:txBody>
          <a:bodyPr/>
          <a:lstStyle/>
          <a:p>
            <a:r>
              <a:rPr lang="en-GB" dirty="0"/>
              <a:t>Self Management programmes </a:t>
            </a:r>
          </a:p>
        </p:txBody>
      </p:sp>
    </p:spTree>
    <p:extLst>
      <p:ext uri="{BB962C8B-B14F-4D97-AF65-F5344CB8AC3E}">
        <p14:creationId xmlns:p14="http://schemas.microsoft.com/office/powerpoint/2010/main" val="250167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4DF4-E135-444F-89FD-1F3A8D37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a CNS support a patient in Self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CFDA-E3B5-4E66-AB30-6F0E598E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82" y="1550504"/>
            <a:ext cx="10752035" cy="4749757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565252"/>
                </a:solidFill>
              </a:rPr>
              <a:t>What patients can expect to happen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565252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565252"/>
                </a:solidFill>
              </a:rPr>
              <a:t>What people can do to help themselves – now and in the</a:t>
            </a:r>
          </a:p>
          <a:p>
            <a:pPr marL="0" lvl="0" indent="0">
              <a:buNone/>
            </a:pPr>
            <a:r>
              <a:rPr lang="en-US" sz="3200" b="0" dirty="0">
                <a:solidFill>
                  <a:srgbClr val="565252"/>
                </a:solidFill>
              </a:rPr>
              <a:t> future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565252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565252"/>
                </a:solidFill>
              </a:rPr>
              <a:t>When to seek medical help (the ‘red flags’)</a:t>
            </a:r>
          </a:p>
          <a:p>
            <a:pPr marL="0" lvl="0" indent="0">
              <a:buNone/>
            </a:pPr>
            <a:endParaRPr lang="en-US" sz="3200" b="0" dirty="0">
              <a:solidFill>
                <a:srgbClr val="565252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565252"/>
                </a:solidFill>
              </a:rPr>
              <a:t>Where to find out more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54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2920808-09ED-422A-97DB-5375DDE469F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0052" y="1152939"/>
            <a:ext cx="6228521" cy="47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8BE04-B3D7-4CD3-964C-FFF9CF9B8A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146" y="1152939"/>
            <a:ext cx="4290880" cy="4770783"/>
          </a:xfrm>
        </p:spPr>
        <p:txBody>
          <a:bodyPr/>
          <a:lstStyle/>
          <a:p>
            <a:pPr marL="0" indent="0">
              <a:buNone/>
            </a:pPr>
            <a:r>
              <a:rPr lang="en-GB" sz="2000" b="0" dirty="0"/>
              <a:t>MPN</a:t>
            </a:r>
          </a:p>
          <a:p>
            <a:pPr marL="0" indent="0">
              <a:buNone/>
            </a:pPr>
            <a:r>
              <a:rPr lang="en-GB" sz="2000" b="0" dirty="0"/>
              <a:t>Tests</a:t>
            </a:r>
          </a:p>
          <a:p>
            <a:pPr marL="0" indent="0">
              <a:buNone/>
            </a:pPr>
            <a:r>
              <a:rPr lang="en-GB" sz="2000" b="0" dirty="0"/>
              <a:t>Psychosocial</a:t>
            </a:r>
          </a:p>
          <a:p>
            <a:pPr marL="0" indent="0">
              <a:buNone/>
            </a:pPr>
            <a:r>
              <a:rPr lang="en-GB" sz="2000" b="0" dirty="0"/>
              <a:t>Symptoms</a:t>
            </a:r>
          </a:p>
          <a:p>
            <a:pPr marL="0" indent="0">
              <a:buNone/>
            </a:pPr>
            <a:r>
              <a:rPr lang="en-GB" sz="2000" b="0" dirty="0"/>
              <a:t>Monitoring (watch and wait/ active monitoring)</a:t>
            </a:r>
          </a:p>
          <a:p>
            <a:pPr marL="0" indent="0">
              <a:buNone/>
            </a:pPr>
            <a:r>
              <a:rPr lang="en-GB" sz="2000" b="0" dirty="0"/>
              <a:t>Treatment</a:t>
            </a:r>
          </a:p>
          <a:p>
            <a:pPr marL="0" indent="0">
              <a:buNone/>
            </a:pPr>
            <a:r>
              <a:rPr lang="en-GB" sz="2000" b="0" dirty="0"/>
              <a:t>	Medication, Venesections (Phlebotomy), Transfusions </a:t>
            </a:r>
          </a:p>
          <a:p>
            <a:pPr marL="0" indent="0">
              <a:buNone/>
            </a:pPr>
            <a:r>
              <a:rPr lang="en-GB" sz="2000" b="0" dirty="0"/>
              <a:t>Trials</a:t>
            </a:r>
          </a:p>
          <a:p>
            <a:pPr marL="0" indent="0">
              <a:buNone/>
            </a:pPr>
            <a:r>
              <a:rPr lang="en-GB" sz="2000" b="0" dirty="0"/>
              <a:t>Palliation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 General Health issues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Travel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3E40A-F3A8-47D4-AA1D-86275696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46" y="252939"/>
            <a:ext cx="10751999" cy="900000"/>
          </a:xfrm>
        </p:spPr>
        <p:txBody>
          <a:bodyPr/>
          <a:lstStyle/>
          <a:p>
            <a:r>
              <a:rPr lang="en-US" dirty="0">
                <a:solidFill>
                  <a:srgbClr val="004F8A"/>
                </a:solidFill>
                <a:latin typeface="franklin-gothic-urw"/>
              </a:rPr>
              <a:t>What patients can expect to happen </a:t>
            </a:r>
            <a:br>
              <a:rPr lang="en-US" dirty="0">
                <a:solidFill>
                  <a:srgbClr val="565252"/>
                </a:solidFill>
                <a:latin typeface="franklin-gothic-urw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9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077E-B2A2-4933-992A-40F259C3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F8A"/>
                </a:solidFill>
                <a:latin typeface="franklin-gothic-urw"/>
              </a:rPr>
              <a:t>What people can do to help themselves – now and in the future</a:t>
            </a:r>
            <a:br>
              <a:rPr lang="en-US" dirty="0">
                <a:solidFill>
                  <a:srgbClr val="565252"/>
                </a:solidFill>
                <a:latin typeface="franklin-gothic-urw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645E3-F7F1-4C36-A1DD-E7AD348F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5" y="1245705"/>
            <a:ext cx="10751999" cy="479181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Nutrition</a:t>
            </a:r>
          </a:p>
          <a:p>
            <a:pPr marL="0" indent="0">
              <a:buNone/>
            </a:pPr>
            <a:r>
              <a:rPr lang="en-GB" dirty="0"/>
              <a:t>Exercise</a:t>
            </a:r>
          </a:p>
          <a:p>
            <a:pPr marL="0" indent="0">
              <a:buNone/>
            </a:pPr>
            <a:r>
              <a:rPr lang="en-GB" dirty="0"/>
              <a:t>Smoking/alcohol/drugs</a:t>
            </a:r>
          </a:p>
          <a:p>
            <a:pPr marL="0" indent="0">
              <a:buNone/>
            </a:pPr>
            <a:r>
              <a:rPr lang="en-GB" dirty="0"/>
              <a:t>Alternative treatments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1600" dirty="0"/>
              <a:t>complimentary therapies</a:t>
            </a:r>
          </a:p>
          <a:p>
            <a:pPr marL="0" indent="0">
              <a:buNone/>
            </a:pPr>
            <a:r>
              <a:rPr lang="en-GB" sz="1600" dirty="0"/>
              <a:t>	Supplements </a:t>
            </a:r>
            <a:r>
              <a:rPr lang="en-GB" sz="1600" dirty="0" err="1"/>
              <a:t>e.g</a:t>
            </a:r>
            <a:r>
              <a:rPr lang="en-GB" sz="1600" dirty="0"/>
              <a:t> turmeric (Curcumin) </a:t>
            </a:r>
          </a:p>
          <a:p>
            <a:pPr marL="0" indent="0">
              <a:buNone/>
            </a:pPr>
            <a:r>
              <a:rPr lang="en-GB" sz="1600" dirty="0"/>
              <a:t>	Cannabis oil (CBD) </a:t>
            </a:r>
          </a:p>
          <a:p>
            <a:pPr marL="0" indent="0">
              <a:buNone/>
            </a:pPr>
            <a:r>
              <a:rPr lang="en-GB" dirty="0"/>
              <a:t>Record Symptoms/experiences</a:t>
            </a:r>
          </a:p>
          <a:p>
            <a:pPr marL="0" indent="0">
              <a:buNone/>
            </a:pPr>
            <a:r>
              <a:rPr lang="en-GB" dirty="0"/>
              <a:t>Communicate – family/friends/healthcare professionals</a:t>
            </a:r>
          </a:p>
          <a:p>
            <a:pPr marL="0" indent="0">
              <a:buNone/>
            </a:pPr>
            <a:r>
              <a:rPr lang="en-GB" dirty="0"/>
              <a:t>Immunisations</a:t>
            </a:r>
          </a:p>
          <a:p>
            <a:pPr marL="0" indent="0">
              <a:buNone/>
            </a:pPr>
            <a:r>
              <a:rPr lang="en-GB" dirty="0"/>
              <a:t>Medications – </a:t>
            </a:r>
            <a:r>
              <a:rPr lang="en-GB" dirty="0" err="1"/>
              <a:t>i.e</a:t>
            </a:r>
            <a:r>
              <a:rPr lang="en-GB" dirty="0"/>
              <a:t> analgesia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436B-D2A2-47A6-8B57-5D5261E8A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25" b="35146"/>
          <a:stretch/>
        </p:blipFill>
        <p:spPr>
          <a:xfrm>
            <a:off x="9862101" y="1345500"/>
            <a:ext cx="1428750" cy="1598536"/>
          </a:xfrm>
          <a:prstGeom prst="rect">
            <a:avLst/>
          </a:prstGeom>
        </p:spPr>
      </p:pic>
      <p:pic>
        <p:nvPicPr>
          <p:cNvPr id="3074" name="Picture 2" descr="Paper MPN10">
            <a:extLst>
              <a:ext uri="{FF2B5EF4-FFF2-40B4-BE49-F238E27FC236}">
                <a16:creationId xmlns:a16="http://schemas.microsoft.com/office/drawing/2014/main" id="{18820AF6-F66B-489D-A8E4-4B0F3C2B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37" y="1306153"/>
            <a:ext cx="1051026" cy="17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B510A65-57D2-4A9F-9BDA-A4930C63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2" y="156127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FD452244-B823-4894-A57F-625D8A9AE3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72070" y="3241019"/>
            <a:ext cx="1428750" cy="95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DE123431-D7A3-4820-9B76-633409CCA5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8299" y="3132109"/>
            <a:ext cx="1455849" cy="13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1F32481D-EF87-44B1-92EA-03256AA5623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5536" y="4745055"/>
            <a:ext cx="1634954" cy="107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3258F-DEA9-486C-BDE9-F89719F947E5}"/>
              </a:ext>
            </a:extLst>
          </p:cNvPr>
          <p:cNvSpPr txBox="1"/>
          <p:nvPr/>
        </p:nvSpPr>
        <p:spPr>
          <a:xfrm>
            <a:off x="10710490" y="1683103"/>
            <a:ext cx="49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0C2D2D6F-BE1C-49EC-AA8F-10EEA2C0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48" y="1793865"/>
            <a:ext cx="1274027" cy="93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standing on top of a sandy beach&#10;&#10;Description automatically generated">
            <a:extLst>
              <a:ext uri="{FF2B5EF4-FFF2-40B4-BE49-F238E27FC236}">
                <a16:creationId xmlns:a16="http://schemas.microsoft.com/office/drawing/2014/main" id="{7BC25341-F76F-4B23-9780-995CED51C5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58" y="3641614"/>
            <a:ext cx="1249444" cy="176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3950"/>
      </p:ext>
    </p:extLst>
  </p:cSld>
  <p:clrMapOvr>
    <a:masterClrMapping/>
  </p:clrMapOvr>
</p:sld>
</file>

<file path=ppt/theme/theme1.xml><?xml version="1.0" encoding="utf-8"?>
<a:theme xmlns:a="http://schemas.openxmlformats.org/drawingml/2006/main" name="KHP PPT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HP FontSc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HP PPT Template 1">
        <a:dk1>
          <a:srgbClr val="414141"/>
        </a:dk1>
        <a:lt1>
          <a:srgbClr val="FFFFFF"/>
        </a:lt1>
        <a:dk2>
          <a:srgbClr val="808285"/>
        </a:dk2>
        <a:lt2>
          <a:srgbClr val="E7E8E9"/>
        </a:lt2>
        <a:accent1>
          <a:srgbClr val="D81E05"/>
        </a:accent1>
        <a:accent2>
          <a:srgbClr val="E46250"/>
        </a:accent2>
        <a:accent3>
          <a:srgbClr val="FFFFFF"/>
        </a:accent3>
        <a:accent4>
          <a:srgbClr val="363636"/>
        </a:accent4>
        <a:accent5>
          <a:srgbClr val="E9ABAA"/>
        </a:accent5>
        <a:accent6>
          <a:srgbClr val="CF5848"/>
        </a:accent6>
        <a:hlink>
          <a:srgbClr val="EB8E82"/>
        </a:hlink>
        <a:folHlink>
          <a:srgbClr val="F7D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555</Words>
  <Application>Microsoft Office PowerPoint</Application>
  <PresentationFormat>Widescreen</PresentationFormat>
  <Paragraphs>126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franklin-gothic-urw</vt:lpstr>
      <vt:lpstr>LucidaGrande</vt:lpstr>
      <vt:lpstr>KHP PPT Template</vt:lpstr>
      <vt:lpstr>Yvonne Francis  Clinical Nurse Specialist  Guys and St Thomas’ NHS Foundation Trust London  </vt:lpstr>
      <vt:lpstr>Treatment Management Vs Self Management </vt:lpstr>
      <vt:lpstr>PowerPoint Presentation</vt:lpstr>
      <vt:lpstr>Self Management</vt:lpstr>
      <vt:lpstr>Self Management</vt:lpstr>
      <vt:lpstr>Self Management programmes </vt:lpstr>
      <vt:lpstr>How does a CNS support a patient in Self Management </vt:lpstr>
      <vt:lpstr>What patients can expect to happen  </vt:lpstr>
      <vt:lpstr>What people can do to help themselves – now and in the future </vt:lpstr>
      <vt:lpstr>When to seek medical help </vt:lpstr>
      <vt:lpstr>Where to find out more </vt:lpstr>
      <vt:lpstr>Summary</vt:lpstr>
      <vt:lpstr>PowerPoint Presentation</vt:lpstr>
    </vt:vector>
  </TitlesOfParts>
  <Company>GSTT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clinical Nurse specialist in dealing with psycho - social impact of MPN diagnosis to patient and caregiver</dc:title>
  <dc:creator>Francis Yvonne</dc:creator>
  <cp:lastModifiedBy>Lidija Pecova</cp:lastModifiedBy>
  <cp:revision>46</cp:revision>
  <dcterms:created xsi:type="dcterms:W3CDTF">2019-10-09T08:31:01Z</dcterms:created>
  <dcterms:modified xsi:type="dcterms:W3CDTF">2019-10-27T08:02:07Z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4bc5f0ed-f774-46bf-bfd6-c5bee8ac2fad</vt:lpwstr>
  </property>
</Properties>
</file>