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797675" cy="987266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C4BB71-5D4C-4D3A-82EF-3AB5D321681F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6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BF658D-A579-4D8C-8B4A-290A5F34E4D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11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514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21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954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129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465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447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517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276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10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00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81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F8C6A-9626-4B4D-891C-9CE4C8191DE4}" type="datetimeFigureOut">
              <a:rPr lang="he-IL" smtClean="0"/>
              <a:pPr/>
              <a:t>כ"ו/תשרי/תש"פ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C0AE7-8F36-43DC-9026-0F3E69FE621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043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How I manage patients who resist conventional therapy:</a:t>
            </a:r>
            <a:br>
              <a:rPr lang="en-US" dirty="0"/>
            </a:br>
            <a:r>
              <a:rPr lang="en-US" dirty="0"/>
              <a:t>tales from the clinic</a:t>
            </a:r>
            <a:endParaRPr lang="he-I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92" y="5877272"/>
            <a:ext cx="2380343" cy="848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564" y="5724525"/>
            <a:ext cx="234315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כותרת משנה 2">
            <a:extLst>
              <a:ext uri="{FF2B5EF4-FFF2-40B4-BE49-F238E27FC236}">
                <a16:creationId xmlns:a16="http://schemas.microsoft.com/office/drawing/2014/main" id="{85CA825D-2B67-4C5D-A8E8-3C48D7FC4B40}"/>
              </a:ext>
            </a:extLst>
          </p:cNvPr>
          <p:cNvSpPr txBox="1">
            <a:spLocks/>
          </p:cNvSpPr>
          <p:nvPr/>
        </p:nvSpPr>
        <p:spPr>
          <a:xfrm>
            <a:off x="1143000" y="3107826"/>
            <a:ext cx="7231248" cy="2590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US" dirty="0">
                <a:solidFill>
                  <a:srgbClr val="FF0000"/>
                </a:solidFill>
              </a:rPr>
              <a:t>Martin H. Ellis MD</a:t>
            </a:r>
          </a:p>
          <a:p>
            <a:r>
              <a:rPr lang="en-US" dirty="0">
                <a:solidFill>
                  <a:srgbClr val="FF0000"/>
                </a:solidFill>
              </a:rPr>
              <a:t>Hematology Institute and Blood Bank</a:t>
            </a:r>
          </a:p>
          <a:p>
            <a:r>
              <a:rPr lang="en-US" dirty="0">
                <a:solidFill>
                  <a:srgbClr val="FF0000"/>
                </a:solidFill>
              </a:rPr>
              <a:t>Meir Medical Center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Sackler School of Medicine, Tel Aviv, Israel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7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G:\Presentations\PV Hijama\6c9e9167-1f76-45d7-ad7c-59f31f65fa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44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 descr="G:\Presentations\PV Hijama\b02f9feb-d8cd-4505-aca6-c61b38fa7c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78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 descr="G:\Presentations\PV Hijama\a369d75b-22b3-4c1b-be7e-f5648e2e90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-25400"/>
            <a:ext cx="8001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915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6146" name="Picture 2" descr="G:\Presentations\PV Hijama\8039ecd2-4694-47a4-8128-30812f90bfc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11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95600"/>
          </a:xfrm>
        </p:spPr>
        <p:txBody>
          <a:bodyPr/>
          <a:lstStyle/>
          <a:p>
            <a:pPr algn="l" rtl="0"/>
            <a:r>
              <a:rPr lang="en-US" dirty="0"/>
              <a:t>Extent of the problem</a:t>
            </a:r>
          </a:p>
          <a:p>
            <a:pPr algn="l" rtl="0"/>
            <a:r>
              <a:rPr lang="en-US" dirty="0"/>
              <a:t>Identifying reasons for patient reticence</a:t>
            </a:r>
          </a:p>
          <a:p>
            <a:pPr algn="l" rtl="0"/>
            <a:r>
              <a:rPr lang="en-US" dirty="0"/>
              <a:t>Working with the patient</a:t>
            </a:r>
          </a:p>
          <a:p>
            <a:pPr algn="l" rtl="0"/>
            <a:r>
              <a:rPr lang="en-US" dirty="0"/>
              <a:t>Finding ways forward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667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Extent of the problem-my experience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14600"/>
          </a:xfrm>
        </p:spPr>
        <p:txBody>
          <a:bodyPr/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Variable but unknown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More among newly diagnosed patients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More among patients with multiple illnesses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More among poorly informed patients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06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Identifying reasons for patient reticence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2400" y="2209800"/>
            <a:ext cx="8610600" cy="3505200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Fear of the unknown </a:t>
            </a:r>
            <a:r>
              <a:rPr lang="en-US" sz="2800" dirty="0">
                <a:solidFill>
                  <a:srgbClr val="FF0000"/>
                </a:solidFill>
              </a:rPr>
              <a:t>(re- disease and re- treatment)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Prior beliefs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Naturalist/holistic approach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Poor understanding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“Not another pill!”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4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with the patient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2400" y="2133600"/>
            <a:ext cx="8991600" cy="83819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“The tale of the boy who thought he was a turkey”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4" name="AutoShape 2" descr="תוצאת תמונה עבור ‪the boy who thought he was a chicken Rabbi Nachman‬‏"/>
          <p:cNvSpPr>
            <a:spLocks noChangeAspect="1" noChangeArrowheads="1"/>
          </p:cNvSpPr>
          <p:nvPr/>
        </p:nvSpPr>
        <p:spPr bwMode="auto">
          <a:xfrm>
            <a:off x="-61913" y="-13652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תוצאת תמונה עבור ‪the boy who thought he was a chicken Rabbi Nachman‬‏"/>
          <p:cNvSpPr>
            <a:spLocks noChangeAspect="1" noChangeArrowheads="1"/>
          </p:cNvSpPr>
          <p:nvPr/>
        </p:nvSpPr>
        <p:spPr bwMode="auto">
          <a:xfrm>
            <a:off x="90487" y="158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AutoShape 6" descr="תוצאת תמונה עבור ‪the boy who thought he was a chicken Rabbi Nachman‬‏"/>
          <p:cNvSpPr>
            <a:spLocks noChangeAspect="1" noChangeArrowheads="1"/>
          </p:cNvSpPr>
          <p:nvPr/>
        </p:nvSpPr>
        <p:spPr bwMode="auto">
          <a:xfrm>
            <a:off x="242887" y="168275"/>
            <a:ext cx="304801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429000"/>
            <a:ext cx="49530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56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1324" y="-5188"/>
            <a:ext cx="8229600" cy="1143000"/>
          </a:xfrm>
        </p:spPr>
        <p:txBody>
          <a:bodyPr/>
          <a:lstStyle/>
          <a:p>
            <a:r>
              <a:rPr lang="en-US" dirty="0"/>
              <a:t>Finding ways forward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“The secret of </a:t>
            </a:r>
            <a:r>
              <a:rPr lang="en-US" b="1" i="1" dirty="0">
                <a:solidFill>
                  <a:srgbClr val="FF0000"/>
                </a:solidFill>
              </a:rPr>
              <a:t>care of </a:t>
            </a:r>
            <a:r>
              <a:rPr lang="en-US" dirty="0">
                <a:solidFill>
                  <a:srgbClr val="FF0000"/>
                </a:solidFill>
              </a:rPr>
              <a:t>the patient is </a:t>
            </a:r>
            <a:r>
              <a:rPr lang="en-US" b="1" i="1" dirty="0">
                <a:solidFill>
                  <a:srgbClr val="FF0000"/>
                </a:solidFill>
              </a:rPr>
              <a:t>caring for </a:t>
            </a:r>
            <a:r>
              <a:rPr lang="en-US" dirty="0">
                <a:solidFill>
                  <a:srgbClr val="FF0000"/>
                </a:solidFill>
              </a:rPr>
              <a:t>the patient” </a:t>
            </a:r>
            <a:r>
              <a:rPr lang="en-US" sz="2800" dirty="0"/>
              <a:t>(Francis Peabody)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Building trust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“The doctor as a drug” </a:t>
            </a:r>
            <a:r>
              <a:rPr lang="en-US" sz="2800" dirty="0"/>
              <a:t>(Michael </a:t>
            </a:r>
            <a:r>
              <a:rPr lang="en-US" sz="2800" dirty="0" err="1"/>
              <a:t>Balint</a:t>
            </a:r>
            <a:r>
              <a:rPr lang="en-US" sz="2800" dirty="0"/>
              <a:t>)</a:t>
            </a:r>
          </a:p>
          <a:p>
            <a:pPr algn="l" rtl="0"/>
            <a:r>
              <a:rPr lang="en-US" dirty="0">
                <a:solidFill>
                  <a:srgbClr val="FF0000"/>
                </a:solidFill>
              </a:rPr>
              <a:t>Engaging trusted proxies</a:t>
            </a:r>
            <a:endParaRPr lang="he-IL" dirty="0">
              <a:solidFill>
                <a:srgbClr val="FF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50167"/>
            <a:ext cx="3657600" cy="2624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724400"/>
            <a:ext cx="25336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06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-7257"/>
            <a:ext cx="8229600" cy="1143000"/>
          </a:xfrm>
        </p:spPr>
        <p:txBody>
          <a:bodyPr/>
          <a:lstStyle/>
          <a:p>
            <a:r>
              <a:rPr lang="en-US" dirty="0"/>
              <a:t>Some examples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15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78 </a:t>
            </a:r>
            <a:r>
              <a:rPr lang="en-US" dirty="0" err="1">
                <a:solidFill>
                  <a:srgbClr val="002060"/>
                </a:solidFill>
              </a:rPr>
              <a:t>y.o</a:t>
            </a:r>
            <a:r>
              <a:rPr lang="en-US" dirty="0">
                <a:solidFill>
                  <a:srgbClr val="002060"/>
                </a:solidFill>
              </a:rPr>
              <a:t> woman with ET – “No poisons for me”</a:t>
            </a:r>
          </a:p>
          <a:p>
            <a:pPr lvl="1" algn="l" rtl="0"/>
            <a:r>
              <a:rPr lang="en-US" dirty="0">
                <a:solidFill>
                  <a:srgbClr val="FF0000"/>
                </a:solidFill>
              </a:rPr>
              <a:t>Engaged her in activities of MPN patient group-empowerment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64 </a:t>
            </a:r>
            <a:r>
              <a:rPr lang="en-US" dirty="0" err="1">
                <a:solidFill>
                  <a:srgbClr val="002060"/>
                </a:solidFill>
              </a:rPr>
              <a:t>y.o</a:t>
            </a:r>
            <a:r>
              <a:rPr lang="en-US" dirty="0">
                <a:solidFill>
                  <a:srgbClr val="002060"/>
                </a:solidFill>
              </a:rPr>
              <a:t>. woman with ET – “I’m a fitness fanatic”</a:t>
            </a:r>
          </a:p>
          <a:p>
            <a:pPr lvl="1" algn="l" rtl="0"/>
            <a:r>
              <a:rPr lang="en-US" dirty="0">
                <a:solidFill>
                  <a:srgbClr val="FF0000"/>
                </a:solidFill>
              </a:rPr>
              <a:t>More frequent monitoring; reinforcing guideline-based management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54 </a:t>
            </a:r>
            <a:r>
              <a:rPr lang="en-US" dirty="0" err="1">
                <a:solidFill>
                  <a:srgbClr val="002060"/>
                </a:solidFill>
              </a:rPr>
              <a:t>y.o</a:t>
            </a:r>
            <a:r>
              <a:rPr lang="en-US" dirty="0">
                <a:solidFill>
                  <a:srgbClr val="002060"/>
                </a:solidFill>
              </a:rPr>
              <a:t>. man with P </a:t>
            </a:r>
            <a:r>
              <a:rPr lang="en-US" dirty="0" err="1">
                <a:solidFill>
                  <a:srgbClr val="002060"/>
                </a:solidFill>
              </a:rPr>
              <a:t>vera</a:t>
            </a:r>
            <a:r>
              <a:rPr lang="en-US" dirty="0">
                <a:solidFill>
                  <a:srgbClr val="002060"/>
                </a:solidFill>
              </a:rPr>
              <a:t> and intellectual impairment – “Needles scare me”</a:t>
            </a:r>
          </a:p>
          <a:p>
            <a:pPr lvl="1" algn="l" rtl="0"/>
            <a:r>
              <a:rPr lang="en-US" dirty="0">
                <a:solidFill>
                  <a:srgbClr val="FF0000"/>
                </a:solidFill>
              </a:rPr>
              <a:t>Family support, music, medical clown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err="1">
                <a:solidFill>
                  <a:srgbClr val="FF0000"/>
                </a:solidFill>
              </a:rPr>
              <a:t>Hydroxyurea</a:t>
            </a:r>
            <a:endParaRPr lang="en-US" dirty="0">
              <a:solidFill>
                <a:srgbClr val="FF000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56 </a:t>
            </a:r>
            <a:r>
              <a:rPr lang="en-US" dirty="0" err="1">
                <a:solidFill>
                  <a:srgbClr val="002060"/>
                </a:solidFill>
              </a:rPr>
              <a:t>y.o</a:t>
            </a:r>
            <a:r>
              <a:rPr lang="en-US" dirty="0">
                <a:solidFill>
                  <a:srgbClr val="002060"/>
                </a:solidFill>
              </a:rPr>
              <a:t>. man with P </a:t>
            </a:r>
            <a:r>
              <a:rPr lang="en-US" dirty="0" err="1">
                <a:solidFill>
                  <a:srgbClr val="002060"/>
                </a:solidFill>
              </a:rPr>
              <a:t>vera</a:t>
            </a:r>
            <a:r>
              <a:rPr lang="en-US" dirty="0">
                <a:solidFill>
                  <a:srgbClr val="002060"/>
                </a:solidFill>
              </a:rPr>
              <a:t> – “</a:t>
            </a:r>
            <a:r>
              <a:rPr lang="en-US" dirty="0" err="1">
                <a:solidFill>
                  <a:srgbClr val="002060"/>
                </a:solidFill>
              </a:rPr>
              <a:t>Hijama</a:t>
            </a:r>
            <a:r>
              <a:rPr lang="en-US" dirty="0">
                <a:solidFill>
                  <a:srgbClr val="002060"/>
                </a:solidFill>
              </a:rPr>
              <a:t> for me”</a:t>
            </a:r>
          </a:p>
          <a:p>
            <a:pPr lvl="1" algn="l" rtl="0"/>
            <a:r>
              <a:rPr lang="en-US" dirty="0">
                <a:solidFill>
                  <a:srgbClr val="FF0000"/>
                </a:solidFill>
              </a:rPr>
              <a:t>He wins</a:t>
            </a:r>
            <a:endParaRPr lang="he-I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Hijama</a:t>
            </a:r>
            <a:r>
              <a:rPr lang="en-US" dirty="0"/>
              <a:t>- Arabic for “sucking”</a:t>
            </a:r>
            <a:endParaRPr lang="he-IL" dirty="0"/>
          </a:p>
        </p:txBody>
      </p:sp>
      <p:pic>
        <p:nvPicPr>
          <p:cNvPr id="1026" name="Picture 2" descr="G:\Presentations\PV Hijama\0badac35-ca19-4df7-889c-af30410cf6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88532"/>
            <a:ext cx="4083050" cy="544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760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 descr="G:\Presentations\PV Hijama\e9892a00-814e-4cb7-8e16-0e0a5c3f50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0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80726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251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ערכת נושא Office</vt:lpstr>
      <vt:lpstr>How I manage patients who resist conventional therapy: tales from the clinic</vt:lpstr>
      <vt:lpstr>Outline</vt:lpstr>
      <vt:lpstr>Extent of the problem-my experience</vt:lpstr>
      <vt:lpstr>Identifying reasons for patient reticence</vt:lpstr>
      <vt:lpstr>Identifying with the patient</vt:lpstr>
      <vt:lpstr>Finding ways forward</vt:lpstr>
      <vt:lpstr>Some examples</vt:lpstr>
      <vt:lpstr>Hijama- Arabic for “sucking”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Windows User</dc:creator>
  <cp:lastModifiedBy>Lidija Pecova</cp:lastModifiedBy>
  <cp:revision>72</cp:revision>
  <cp:lastPrinted>2017-10-15T05:08:27Z</cp:lastPrinted>
  <dcterms:created xsi:type="dcterms:W3CDTF">2017-05-28T13:02:25Z</dcterms:created>
  <dcterms:modified xsi:type="dcterms:W3CDTF">2019-10-25T13:13:36Z</dcterms:modified>
</cp:coreProperties>
</file>