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lena Cugurovic" initials="JC" lastIdx="7" clrIdx="0"/>
  <p:cmAuthor id="1" name="Celia Marin" initials="" lastIdx="0" clrIdx="1"/>
  <p:cmAuthor id="2" name="Lidija Pecova" initials="LP"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0000"/>
    <a:srgbClr val="22A79E"/>
    <a:srgbClr val="FFED36"/>
    <a:srgbClr val="B3CE55"/>
    <a:srgbClr val="2AAC6B"/>
    <a:srgbClr val="283384"/>
    <a:srgbClr val="F6A1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20" d="100"/>
          <a:sy n="20" d="100"/>
        </p:scale>
        <p:origin x="2814" y="150"/>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FB722CC9-5A5D-44C4-8098-B7A1F6DF5988}"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115522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722CC9-5A5D-44C4-8098-B7A1F6DF5988}"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389689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722CC9-5A5D-44C4-8098-B7A1F6DF5988}"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275641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B722CC9-5A5D-44C4-8098-B7A1F6DF5988}"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47694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B722CC9-5A5D-44C4-8098-B7A1F6DF5988}"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8233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B722CC9-5A5D-44C4-8098-B7A1F6DF5988}" type="datetimeFigureOut">
              <a:rPr lang="es-ES" smtClean="0"/>
              <a:t>23/09/2021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103546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B722CC9-5A5D-44C4-8098-B7A1F6DF5988}" type="datetimeFigureOut">
              <a:rPr lang="es-ES" smtClean="0"/>
              <a:t>23/09/2021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348747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B722CC9-5A5D-44C4-8098-B7A1F6DF5988}" type="datetimeFigureOut">
              <a:rPr lang="es-ES" smtClean="0"/>
              <a:t>23/09/2021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6719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22CC9-5A5D-44C4-8098-B7A1F6DF5988}" type="datetimeFigureOut">
              <a:rPr lang="es-ES" smtClean="0"/>
              <a:t>23/09/2021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1358569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p:txBody>
          <a:bodyPr/>
          <a:lstStyle/>
          <a:p>
            <a:fld id="{FB722CC9-5A5D-44C4-8098-B7A1F6DF5988}" type="datetimeFigureOut">
              <a:rPr lang="es-ES" smtClean="0"/>
              <a:t>23/09/2021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195645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p:txBody>
          <a:bodyPr/>
          <a:lstStyle/>
          <a:p>
            <a:fld id="{FB722CC9-5A5D-44C4-8098-B7A1F6DF5988}" type="datetimeFigureOut">
              <a:rPr lang="es-ES" smtClean="0"/>
              <a:t>23/09/2021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285B110-20C8-4466-BA3E-7E2CC2A94CF3}" type="slidenum">
              <a:rPr lang="es-ES" smtClean="0"/>
              <a:t>‹#›</a:t>
            </a:fld>
            <a:endParaRPr lang="es-ES"/>
          </a:p>
        </p:txBody>
      </p:sp>
    </p:spTree>
    <p:extLst>
      <p:ext uri="{BB962C8B-B14F-4D97-AF65-F5344CB8AC3E}">
        <p14:creationId xmlns:p14="http://schemas.microsoft.com/office/powerpoint/2010/main" val="6632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FB722CC9-5A5D-44C4-8098-B7A1F6DF5988}" type="datetimeFigureOut">
              <a:rPr lang="es-ES" smtClean="0"/>
              <a:t>23/09/2021</a:t>
            </a:fld>
            <a:endParaRPr lang="es-ES"/>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9285B110-20C8-4466-BA3E-7E2CC2A94CF3}" type="slidenum">
              <a:rPr lang="es-ES" smtClean="0"/>
              <a:t>‹#›</a:t>
            </a:fld>
            <a:endParaRPr lang="es-ES"/>
          </a:p>
        </p:txBody>
      </p:sp>
    </p:spTree>
    <p:extLst>
      <p:ext uri="{BB962C8B-B14F-4D97-AF65-F5344CB8AC3E}">
        <p14:creationId xmlns:p14="http://schemas.microsoft.com/office/powerpoint/2010/main" val="939382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1168456" y="863632"/>
            <a:ext cx="21489454" cy="4303462"/>
          </a:xfrm>
          <a:prstGeom prst="round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s-ES" sz="4800" dirty="0">
                <a:latin typeface="Microsoft Sans Serif" panose="020B0604020202020204" pitchFamily="34" charset="0"/>
                <a:ea typeface="Microsoft Sans Serif" panose="020B0604020202020204" pitchFamily="34" charset="0"/>
                <a:cs typeface="Microsoft Sans Serif" panose="020B0604020202020204" pitchFamily="34" charset="0"/>
              </a:rPr>
              <a:t>TITLE</a:t>
            </a:r>
          </a:p>
          <a:p>
            <a:pPr algn="ctr"/>
            <a:r>
              <a:rPr lang="es-ES" sz="4400" dirty="0">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GB" sz="4400" dirty="0"/>
              <a:t>The title should specify the type of initiative involved (e.g. patient information,</a:t>
            </a:r>
            <a:endParaRPr lang="es-ES" sz="4400" dirty="0"/>
          </a:p>
          <a:p>
            <a:pPr algn="ctr"/>
            <a:r>
              <a:rPr lang="en-GB" sz="4400" dirty="0"/>
              <a:t>capacity building, clinical trials recruitment, access campaign etc. and also acknowledge all those involved in the project.)</a:t>
            </a:r>
            <a:endParaRPr lang="es-ES" sz="4400" dirty="0"/>
          </a:p>
          <a:p>
            <a:pPr algn="ctr"/>
            <a:r>
              <a:rPr 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6" name="Rectángulo redondeado 5"/>
          <p:cNvSpPr/>
          <p:nvPr/>
        </p:nvSpPr>
        <p:spPr>
          <a:xfrm>
            <a:off x="1169580" y="5528930"/>
            <a:ext cx="15006591" cy="16416670"/>
          </a:xfrm>
          <a:prstGeom prst="roundRect">
            <a:avLst>
              <a:gd name="adj" fmla="val 5244"/>
            </a:avLst>
          </a:prstGeom>
          <a:solidFill>
            <a:schemeClr val="bg1"/>
          </a:solidFill>
          <a:ln w="76200">
            <a:solidFill>
              <a:srgbClr val="F6A1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chemeClr val="tx1">
                    <a:lumMod val="95000"/>
                    <a:lumOff val="5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INTRODUCTION &amp; AIMS</a:t>
            </a:r>
            <a:endParaRPr lang="es-ES" sz="4400" b="1" dirty="0">
              <a:solidFill>
                <a:schemeClr val="tx1">
                  <a:lumMod val="95000"/>
                  <a:lumOff val="5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GB" sz="4400" dirty="0">
                <a:solidFill>
                  <a:schemeClr val="tx1">
                    <a:lumMod val="65000"/>
                    <a:lumOff val="35000"/>
                  </a:schemeClr>
                </a:solidFill>
              </a:rPr>
              <a:t>(This section should briefly describe the background to the project and why you</a:t>
            </a:r>
            <a:r>
              <a:rPr lang="es-ES" sz="4400" dirty="0">
                <a:solidFill>
                  <a:schemeClr val="tx1">
                    <a:lumMod val="65000"/>
                    <a:lumOff val="35000"/>
                  </a:schemeClr>
                </a:solidFill>
              </a:rPr>
              <a:t> </a:t>
            </a:r>
            <a:r>
              <a:rPr lang="en-GB" sz="4400" dirty="0">
                <a:solidFill>
                  <a:schemeClr val="tx1">
                    <a:lumMod val="65000"/>
                    <a:lumOff val="35000"/>
                  </a:schemeClr>
                </a:solidFill>
              </a:rPr>
              <a:t>decided to undertake the initiative and also </a:t>
            </a:r>
            <a:r>
              <a:rPr lang="en-GB" sz="4400" dirty="0">
                <a:solidFill>
                  <a:srgbClr val="595959"/>
                </a:solidFill>
              </a:rPr>
              <a:t>the project aims and objectives.)</a:t>
            </a:r>
            <a:endParaRPr lang="es-ES" sz="4400" dirty="0">
              <a:solidFill>
                <a:srgbClr val="595959"/>
              </a:solidFill>
            </a:endParaRPr>
          </a:p>
          <a:p>
            <a:pPr algn="ctr"/>
            <a:endParaRPr lang="en-US" sz="4400" dirty="0">
              <a:solidFill>
                <a:srgbClr val="40404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endParaRPr lang="es-ES" sz="4400" dirty="0">
              <a:solidFill>
                <a:srgbClr val="40404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7" name="Rectángulo redondeado 6"/>
          <p:cNvSpPr/>
          <p:nvPr/>
        </p:nvSpPr>
        <p:spPr>
          <a:xfrm>
            <a:off x="1169580" y="22510644"/>
            <a:ext cx="15006591" cy="11975299"/>
          </a:xfrm>
          <a:prstGeom prst="roundRect">
            <a:avLst>
              <a:gd name="adj" fmla="val 6965"/>
            </a:avLst>
          </a:prstGeom>
          <a:solidFill>
            <a:schemeClr val="bg1"/>
          </a:solidFill>
          <a:ln w="76200">
            <a:solidFill>
              <a:srgbClr val="FFED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rPr>
              <a:t>METHODOLOGY</a:t>
            </a:r>
            <a:endParaRPr lang="es-ES" sz="44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GB" sz="4400" dirty="0">
                <a:solidFill>
                  <a:srgbClr val="595959"/>
                </a:solidFill>
              </a:rPr>
              <a:t>(This section should provide a brief overview of what you did. Be sure to include the following details:</a:t>
            </a:r>
            <a:endParaRPr lang="es-ES" sz="4400" dirty="0">
              <a:solidFill>
                <a:srgbClr val="595959"/>
              </a:solidFill>
            </a:endParaRPr>
          </a:p>
          <a:p>
            <a:pPr algn="ctr"/>
            <a:r>
              <a:rPr lang="en-GB" sz="4400" dirty="0">
                <a:solidFill>
                  <a:srgbClr val="595959"/>
                </a:solidFill>
              </a:rPr>
              <a:t>• Target audience</a:t>
            </a:r>
            <a:endParaRPr lang="es-ES" sz="4400" dirty="0">
              <a:solidFill>
                <a:srgbClr val="595959"/>
              </a:solidFill>
            </a:endParaRPr>
          </a:p>
          <a:p>
            <a:pPr algn="ctr"/>
            <a:r>
              <a:rPr lang="en-GB" sz="4400" dirty="0">
                <a:solidFill>
                  <a:srgbClr val="595959"/>
                </a:solidFill>
              </a:rPr>
              <a:t>• Tactics employed</a:t>
            </a:r>
            <a:endParaRPr lang="es-ES" sz="4400" dirty="0">
              <a:solidFill>
                <a:srgbClr val="595959"/>
              </a:solidFill>
            </a:endParaRPr>
          </a:p>
          <a:p>
            <a:pPr algn="ctr"/>
            <a:r>
              <a:rPr lang="en-GB" sz="4400" dirty="0">
                <a:solidFill>
                  <a:srgbClr val="595959"/>
                </a:solidFill>
              </a:rPr>
              <a:t>• Resources required (financial, human etc.)</a:t>
            </a:r>
            <a:endParaRPr lang="es-ES" sz="4400" dirty="0">
              <a:solidFill>
                <a:srgbClr val="595959"/>
              </a:solidFill>
            </a:endParaRPr>
          </a:p>
          <a:p>
            <a:pPr algn="ctr"/>
            <a:r>
              <a:rPr lang="en-GB" sz="4400" dirty="0">
                <a:solidFill>
                  <a:srgbClr val="595959"/>
                </a:solidFill>
              </a:rPr>
              <a:t>• Evaluation strategy)</a:t>
            </a:r>
            <a:endParaRPr lang="es-ES" sz="4400" dirty="0">
              <a:solidFill>
                <a:srgbClr val="595959"/>
              </a:solidFill>
            </a:endParaRPr>
          </a:p>
          <a:p>
            <a:pPr algn="ctr"/>
            <a:endParaRPr lang="es-ES" sz="2800" dirty="0">
              <a:solidFill>
                <a:schemeClr val="bg2">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Rectángulo redondeado 7"/>
          <p:cNvSpPr/>
          <p:nvPr/>
        </p:nvSpPr>
        <p:spPr>
          <a:xfrm>
            <a:off x="16785771" y="5528929"/>
            <a:ext cx="14557238" cy="10198751"/>
          </a:xfrm>
          <a:prstGeom prst="roundRect">
            <a:avLst>
              <a:gd name="adj" fmla="val 4907"/>
            </a:avLst>
          </a:prstGeom>
          <a:solidFill>
            <a:schemeClr val="bg1"/>
          </a:solid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rPr>
              <a:t>RESULTS</a:t>
            </a:r>
            <a:endParaRPr lang="es-ES" sz="44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r>
              <a:rPr lang="en-GB" sz="4400" dirty="0">
                <a:solidFill>
                  <a:srgbClr val="595959"/>
                </a:solidFill>
              </a:rPr>
              <a:t>(This section should summarize the results achieved and highlight objective measures of success (or failure). </a:t>
            </a:r>
            <a:endParaRPr lang="es-ES" sz="4400" dirty="0">
              <a:solidFill>
                <a:srgbClr val="59595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Rectángulo redondeado 8"/>
          <p:cNvSpPr/>
          <p:nvPr/>
        </p:nvSpPr>
        <p:spPr>
          <a:xfrm>
            <a:off x="16714354" y="16581120"/>
            <a:ext cx="14557237" cy="22494241"/>
          </a:xfrm>
          <a:prstGeom prst="roundRect">
            <a:avLst>
              <a:gd name="adj" fmla="val 7837"/>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rPr>
              <a:t>CONCLUSIONS</a:t>
            </a:r>
          </a:p>
          <a:p>
            <a:pPr algn="ctr"/>
            <a:r>
              <a:rPr lang="en-GB" sz="4400" dirty="0">
                <a:solidFill>
                  <a:schemeClr val="tx1">
                    <a:lumMod val="65000"/>
                    <a:lumOff val="35000"/>
                  </a:schemeClr>
                </a:solidFill>
              </a:rPr>
              <a:t>(This section should review key learnings (flagging up any pitfalls/challenges experienced during the project and how they were addressed) and provide some take home messages.)</a:t>
            </a:r>
            <a:endParaRPr lang="es-ES" sz="4400" dirty="0">
              <a:solidFill>
                <a:schemeClr val="tx1">
                  <a:lumMod val="65000"/>
                  <a:lumOff val="35000"/>
                </a:schemeClr>
              </a:solidFill>
            </a:endParaRPr>
          </a:p>
          <a:p>
            <a:pPr algn="ctr"/>
            <a:endParaRPr lang="es-ES" sz="2800" dirty="0">
              <a:solidFill>
                <a:srgbClr val="59595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ctr"/>
            <a:endParaRPr lang="es-ES" sz="2800" dirty="0">
              <a:solidFill>
                <a:schemeClr val="bg2">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0" name="Rectángulo redondeado 9"/>
          <p:cNvSpPr/>
          <p:nvPr/>
        </p:nvSpPr>
        <p:spPr>
          <a:xfrm>
            <a:off x="1169579" y="35050986"/>
            <a:ext cx="15006591" cy="4024375"/>
          </a:xfrm>
          <a:prstGeom prst="roundRect">
            <a:avLst>
              <a:gd name="adj" fmla="val 19178"/>
            </a:avLst>
          </a:prstGeom>
          <a:solidFill>
            <a:schemeClr val="bg1"/>
          </a:solidFill>
          <a:ln w="76200">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rgbClr val="0D0D0D"/>
                </a:solidFill>
                <a:latin typeface="Microsoft Sans Serif" panose="020B0604020202020204" pitchFamily="34" charset="0"/>
                <a:ea typeface="Microsoft Sans Serif" panose="020B0604020202020204" pitchFamily="34" charset="0"/>
                <a:cs typeface="Microsoft Sans Serif" panose="020B0604020202020204" pitchFamily="34" charset="0"/>
              </a:rPr>
              <a:t>REFERENCES</a:t>
            </a:r>
          </a:p>
          <a:p>
            <a:pPr algn="ctr"/>
            <a:r>
              <a:rPr lang="es-ES" sz="4400" dirty="0">
                <a:solidFill>
                  <a:srgbClr val="595959"/>
                </a:solidFill>
                <a:ea typeface="Microsoft Sans Serif" panose="020B0604020202020204" pitchFamily="34" charset="0"/>
                <a:cs typeface="Microsoft Sans Serif" panose="020B0604020202020204" pitchFamily="34" charset="0"/>
              </a:rPr>
              <a:t>(</a:t>
            </a:r>
            <a:r>
              <a:rPr lang="en-GB" sz="4400" dirty="0">
                <a:solidFill>
                  <a:srgbClr val="595959"/>
                </a:solidFill>
                <a:ea typeface="Microsoft Sans Serif" panose="020B0604020202020204" pitchFamily="34" charset="0"/>
                <a:cs typeface="Microsoft Sans Serif" panose="020B0604020202020204" pitchFamily="34" charset="0"/>
              </a:rPr>
              <a:t>This section should be completed if you cite other peoples work in your poster, unless you inserted an abbreviated reference directly into the text)</a:t>
            </a:r>
          </a:p>
        </p:txBody>
      </p:sp>
      <p:sp>
        <p:nvSpPr>
          <p:cNvPr id="15" name="Rectángulo redondeado 14"/>
          <p:cNvSpPr/>
          <p:nvPr/>
        </p:nvSpPr>
        <p:spPr>
          <a:xfrm>
            <a:off x="23165934" y="1016037"/>
            <a:ext cx="8179201" cy="3860941"/>
          </a:xfrm>
          <a:prstGeom prst="roundRect">
            <a:avLst/>
          </a:prstGeom>
          <a:pattFill prst="ltVert">
            <a:fgClr>
              <a:srgbClr val="22A79E"/>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800" b="1" dirty="0">
                <a:solidFill>
                  <a:schemeClr val="bg2">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ORGANIZATION LOGO</a:t>
            </a:r>
          </a:p>
        </p:txBody>
      </p:sp>
      <p:pic>
        <p:nvPicPr>
          <p:cNvPr id="16" name="Imagen 15"/>
          <p:cNvPicPr>
            <a:picLocks noChangeAspect="1"/>
          </p:cNvPicPr>
          <p:nvPr/>
        </p:nvPicPr>
        <p:blipFill>
          <a:blip r:embed="rId2">
            <a:extLst>
              <a:ext uri="{28A0092B-C50C-407E-A947-70E740481C1C}">
                <a14:useLocalDpi xmlns:a14="http://schemas.microsoft.com/office/drawing/2010/main" val="0"/>
              </a:ext>
            </a:extLst>
          </a:blip>
          <a:srcRect/>
          <a:stretch/>
        </p:blipFill>
        <p:spPr>
          <a:xfrm>
            <a:off x="541537" y="40879246"/>
            <a:ext cx="31746374" cy="601645"/>
          </a:xfrm>
          <a:prstGeom prst="rect">
            <a:avLst/>
          </a:prstGeom>
        </p:spPr>
      </p:pic>
    </p:spTree>
    <p:extLst>
      <p:ext uri="{BB962C8B-B14F-4D97-AF65-F5344CB8AC3E}">
        <p14:creationId xmlns:p14="http://schemas.microsoft.com/office/powerpoint/2010/main" val="41176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2581" y="5005135"/>
            <a:ext cx="30234126" cy="4572168"/>
          </a:xfrm>
        </p:spPr>
        <p:txBody>
          <a:bodyPr>
            <a:normAutofit fontScale="90000"/>
          </a:bodyPr>
          <a:lstStyle/>
          <a:p>
            <a:pPr algn="ctr"/>
            <a:br>
              <a:rPr lang="en-US" dirty="0">
                <a:solidFill>
                  <a:srgbClr val="404040"/>
                </a:solidFill>
              </a:rPr>
            </a:br>
            <a:r>
              <a:rPr lang="en-US" sz="10700" dirty="0">
                <a:solidFill>
                  <a:srgbClr val="404040"/>
                </a:solidFill>
              </a:rPr>
              <a:t>INSTRUCTIONS FOR MPN Virtual Horizons 2021 POSTERS</a:t>
            </a:r>
            <a:br>
              <a:rPr lang="es-ES" b="1" i="1" dirty="0">
                <a:solidFill>
                  <a:srgbClr val="404040"/>
                </a:solidFill>
              </a:rPr>
            </a:br>
            <a:endParaRPr lang="en-US" b="1" i="1" dirty="0">
              <a:solidFill>
                <a:srgbClr val="404040"/>
              </a:solidFill>
            </a:endParaRPr>
          </a:p>
        </p:txBody>
      </p:sp>
      <p:sp>
        <p:nvSpPr>
          <p:cNvPr id="3" name="Marcador de contenido 2"/>
          <p:cNvSpPr>
            <a:spLocks noGrp="1"/>
          </p:cNvSpPr>
          <p:nvPr>
            <p:ph idx="1"/>
          </p:nvPr>
        </p:nvSpPr>
        <p:spPr>
          <a:xfrm>
            <a:off x="1746344" y="9577303"/>
            <a:ext cx="27944386" cy="22675505"/>
          </a:xfrm>
        </p:spPr>
        <p:txBody>
          <a:bodyPr>
            <a:normAutofit fontScale="92500" lnSpcReduction="10000"/>
          </a:bodyPr>
          <a:lstStyle/>
          <a:p>
            <a:pPr marL="0" indent="0" algn="ctr">
              <a:buNone/>
            </a:pPr>
            <a:r>
              <a:rPr lang="en-GB" b="1" dirty="0">
                <a:solidFill>
                  <a:srgbClr val="404040"/>
                </a:solidFill>
              </a:rPr>
              <a:t>REGARDING STYLE</a:t>
            </a:r>
          </a:p>
          <a:p>
            <a:pPr marL="0" indent="0" algn="ctr">
              <a:buNone/>
            </a:pPr>
            <a:endParaRPr lang="en-GB" b="1" dirty="0">
              <a:solidFill>
                <a:srgbClr val="404040"/>
              </a:solidFill>
            </a:endParaRPr>
          </a:p>
          <a:p>
            <a:pPr algn="just"/>
            <a:r>
              <a:rPr lang="en-GB" sz="8000" dirty="0">
                <a:solidFill>
                  <a:srgbClr val="404040"/>
                </a:solidFill>
              </a:rPr>
              <a:t>You can use this poster template or you can have your own design. Be creative as you like!</a:t>
            </a:r>
          </a:p>
          <a:p>
            <a:pPr algn="just"/>
            <a:r>
              <a:rPr lang="en-GB" sz="8000" dirty="0">
                <a:solidFill>
                  <a:srgbClr val="404040"/>
                </a:solidFill>
              </a:rPr>
              <a:t>A vertical setting such as this example would be most suited.</a:t>
            </a:r>
          </a:p>
          <a:p>
            <a:pPr lvl="0" algn="just"/>
            <a:r>
              <a:rPr lang="en-GB" sz="8000" dirty="0">
                <a:solidFill>
                  <a:srgbClr val="404040"/>
                </a:solidFill>
              </a:rPr>
              <a:t>Remember that viewers will typically expect information to flow from left to right and from top to bottom. Use arrows, pointing hands, numbers, or letters to help clarify the sequence or flow of the poster.</a:t>
            </a:r>
          </a:p>
          <a:p>
            <a:pPr lvl="0" algn="just"/>
            <a:r>
              <a:rPr lang="en-GB" sz="8000" dirty="0">
                <a:solidFill>
                  <a:srgbClr val="404040"/>
                </a:solidFill>
              </a:rPr>
              <a:t>Use headings and subheadings to label your information. </a:t>
            </a:r>
          </a:p>
          <a:p>
            <a:pPr algn="just"/>
            <a:r>
              <a:rPr lang="en-GB" sz="8000" dirty="0">
                <a:solidFill>
                  <a:srgbClr val="404040"/>
                </a:solidFill>
              </a:rPr>
              <a:t>You can present an activity, project, initiative from 2020 - 2021 developed by your MPN patient organization.</a:t>
            </a:r>
          </a:p>
          <a:p>
            <a:pPr marL="0" indent="0" algn="ctr">
              <a:buNone/>
            </a:pPr>
            <a:endParaRPr lang="en-GB" sz="9600" b="1" dirty="0">
              <a:solidFill>
                <a:srgbClr val="404040"/>
              </a:solidFill>
            </a:endParaRPr>
          </a:p>
          <a:p>
            <a:pPr marL="0" indent="0" algn="ctr">
              <a:buNone/>
            </a:pPr>
            <a:r>
              <a:rPr lang="en-GB" sz="9600" b="1" dirty="0">
                <a:solidFill>
                  <a:srgbClr val="404040"/>
                </a:solidFill>
              </a:rPr>
              <a:t>REGARDING IMAGE &amp; SENDING</a:t>
            </a:r>
          </a:p>
          <a:p>
            <a:r>
              <a:rPr lang="en-GB" sz="8000" dirty="0">
                <a:solidFill>
                  <a:srgbClr val="404040"/>
                </a:solidFill>
              </a:rPr>
              <a:t>Please ensure to save your poster as a PNG file with the max weight of 6 MB</a:t>
            </a:r>
          </a:p>
          <a:p>
            <a:r>
              <a:rPr lang="en-GB" sz="8000" dirty="0">
                <a:solidFill>
                  <a:srgbClr val="404040"/>
                </a:solidFill>
              </a:rPr>
              <a:t>When using this template, you can save as a PNG or send us this file and we will convert it for you</a:t>
            </a:r>
          </a:p>
          <a:p>
            <a:r>
              <a:rPr lang="en-GB" sz="8000" dirty="0">
                <a:solidFill>
                  <a:srgbClr val="404040"/>
                </a:solidFill>
              </a:rPr>
              <a:t>send through an image of your poster to </a:t>
            </a:r>
            <a:r>
              <a:rPr lang="en-GB" sz="8000" dirty="0" err="1">
                <a:solidFill>
                  <a:srgbClr val="404040"/>
                </a:solidFill>
              </a:rPr>
              <a:t>XXXXXXX</a:t>
            </a:r>
            <a:r>
              <a:rPr lang="en-GB" sz="8000" dirty="0">
                <a:solidFill>
                  <a:srgbClr val="404040"/>
                </a:solidFill>
              </a:rPr>
              <a:t> at email </a:t>
            </a:r>
            <a:endParaRPr lang="es-ES" dirty="0">
              <a:solidFill>
                <a:srgbClr val="595959"/>
              </a:solidFill>
            </a:endParaRP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rcRect/>
          <a:stretch/>
        </p:blipFill>
        <p:spPr>
          <a:xfrm>
            <a:off x="5813289" y="1156092"/>
            <a:ext cx="20772710" cy="4151024"/>
          </a:xfrm>
          <a:prstGeom prst="rect">
            <a:avLst/>
          </a:prstGeom>
        </p:spPr>
      </p:pic>
    </p:spTree>
    <p:extLst>
      <p:ext uri="{BB962C8B-B14F-4D97-AF65-F5344CB8AC3E}">
        <p14:creationId xmlns:p14="http://schemas.microsoft.com/office/powerpoint/2010/main" val="403965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2086" y="4290060"/>
            <a:ext cx="28862149" cy="4803474"/>
          </a:xfrm>
        </p:spPr>
        <p:txBody>
          <a:bodyPr>
            <a:normAutofit fontScale="90000"/>
          </a:bodyPr>
          <a:lstStyle/>
          <a:p>
            <a:br>
              <a:rPr lang="en-US" dirty="0">
                <a:solidFill>
                  <a:srgbClr val="595959"/>
                </a:solidFill>
              </a:rPr>
            </a:br>
            <a:r>
              <a:rPr lang="en-US" sz="10700" dirty="0">
                <a:solidFill>
                  <a:srgbClr val="404040"/>
                </a:solidFill>
              </a:rPr>
              <a:t>INSTRUCTIONS FOR MPN Virtual Horizons 2021 POSTERS</a:t>
            </a:r>
            <a:br>
              <a:rPr lang="es-ES" sz="15600" b="1" i="1" dirty="0">
                <a:solidFill>
                  <a:srgbClr val="404040"/>
                </a:solidFill>
              </a:rPr>
            </a:br>
            <a:endParaRPr lang="en-US" b="1" i="1" dirty="0">
              <a:solidFill>
                <a:srgbClr val="595959"/>
              </a:solidFill>
            </a:endParaRPr>
          </a:p>
        </p:txBody>
      </p:sp>
      <p:sp>
        <p:nvSpPr>
          <p:cNvPr id="3" name="Marcador de contenido 2"/>
          <p:cNvSpPr>
            <a:spLocks noGrp="1"/>
          </p:cNvSpPr>
          <p:nvPr>
            <p:ph idx="1"/>
          </p:nvPr>
        </p:nvSpPr>
        <p:spPr>
          <a:xfrm>
            <a:off x="2227451" y="9753958"/>
            <a:ext cx="27944386" cy="29156620"/>
          </a:xfrm>
        </p:spPr>
        <p:txBody>
          <a:bodyPr>
            <a:normAutofit fontScale="92500" lnSpcReduction="10000"/>
          </a:bodyPr>
          <a:lstStyle/>
          <a:p>
            <a:pPr marL="0" indent="0" algn="ctr">
              <a:buNone/>
            </a:pPr>
            <a:r>
              <a:rPr lang="en-US" b="1" dirty="0">
                <a:solidFill>
                  <a:srgbClr val="404040"/>
                </a:solidFill>
              </a:rPr>
              <a:t>A GOOD POSTER SHOULD BE:</a:t>
            </a:r>
          </a:p>
          <a:p>
            <a:pPr marL="0" indent="0" algn="ctr">
              <a:buNone/>
            </a:pPr>
            <a:endParaRPr lang="en-US" b="1" dirty="0">
              <a:solidFill>
                <a:srgbClr val="595959"/>
              </a:solidFill>
            </a:endParaRPr>
          </a:p>
          <a:p>
            <a:pPr algn="just"/>
            <a:r>
              <a:rPr lang="en-GB" sz="9600" b="1" i="1" dirty="0">
                <a:solidFill>
                  <a:schemeClr val="tx1">
                    <a:lumMod val="75000"/>
                    <a:lumOff val="25000"/>
                  </a:schemeClr>
                </a:solidFill>
              </a:rPr>
              <a:t>Readable</a:t>
            </a:r>
            <a:r>
              <a:rPr lang="en-US" sz="9600" dirty="0">
                <a:solidFill>
                  <a:schemeClr val="tx1">
                    <a:lumMod val="75000"/>
                    <a:lumOff val="25000"/>
                  </a:schemeClr>
                </a:solidFill>
              </a:rPr>
              <a:t>. </a:t>
            </a:r>
            <a:r>
              <a:rPr lang="en-GB" sz="8600" dirty="0">
                <a:solidFill>
                  <a:schemeClr val="tx1">
                    <a:lumMod val="75000"/>
                    <a:lumOff val="25000"/>
                  </a:schemeClr>
                </a:solidFill>
              </a:rPr>
              <a:t>Readability is a measure of how easy it is to understand the ideas and messages presented in the poster. If the text has lots of grammatical errors and misspellings, or contains complex or long sentences, it will be more difficult to understand.</a:t>
            </a:r>
            <a:endParaRPr lang="en-US" sz="8600" dirty="0">
              <a:solidFill>
                <a:schemeClr val="tx1">
                  <a:lumMod val="75000"/>
                  <a:lumOff val="25000"/>
                </a:schemeClr>
              </a:solidFill>
            </a:endParaRPr>
          </a:p>
          <a:p>
            <a:pPr marL="0" indent="0" algn="just">
              <a:buNone/>
            </a:pPr>
            <a:endParaRPr lang="en-US" sz="9600" dirty="0">
              <a:solidFill>
                <a:schemeClr val="tx1">
                  <a:lumMod val="75000"/>
                  <a:lumOff val="25000"/>
                </a:schemeClr>
              </a:solidFill>
            </a:endParaRPr>
          </a:p>
          <a:p>
            <a:pPr algn="just"/>
            <a:r>
              <a:rPr lang="en-GB" sz="9600" b="1" i="1" dirty="0">
                <a:solidFill>
                  <a:schemeClr val="tx1">
                    <a:lumMod val="75000"/>
                    <a:lumOff val="25000"/>
                  </a:schemeClr>
                </a:solidFill>
              </a:rPr>
              <a:t>Legible</a:t>
            </a:r>
            <a:r>
              <a:rPr lang="en-US" sz="9600" dirty="0">
                <a:solidFill>
                  <a:schemeClr val="tx1">
                    <a:lumMod val="75000"/>
                    <a:lumOff val="25000"/>
                  </a:schemeClr>
                </a:solidFill>
              </a:rPr>
              <a:t>. </a:t>
            </a:r>
            <a:r>
              <a:rPr lang="en-GB" sz="8600" dirty="0">
                <a:solidFill>
                  <a:schemeClr val="tx1">
                    <a:lumMod val="75000"/>
                    <a:lumOff val="25000"/>
                  </a:schemeClr>
                </a:solidFill>
              </a:rPr>
              <a:t>The text should be easy to read. A common error in poster presentations is use</a:t>
            </a:r>
            <a:r>
              <a:rPr lang="en-US" sz="8600" dirty="0">
                <a:solidFill>
                  <a:schemeClr val="tx1">
                    <a:lumMod val="75000"/>
                    <a:lumOff val="25000"/>
                  </a:schemeClr>
                </a:solidFill>
              </a:rPr>
              <a:t> </a:t>
            </a:r>
            <a:r>
              <a:rPr lang="en-GB" sz="8600" dirty="0">
                <a:solidFill>
                  <a:schemeClr val="tx1">
                    <a:lumMod val="75000"/>
                    <a:lumOff val="25000"/>
                  </a:schemeClr>
                </a:solidFill>
              </a:rPr>
              <a:t>of fonts that are too small to be read from 1‐2 meters away, a typical distance for reading a poster.</a:t>
            </a:r>
            <a:endParaRPr lang="en-US" sz="8600" dirty="0">
              <a:solidFill>
                <a:schemeClr val="tx1">
                  <a:lumMod val="75000"/>
                  <a:lumOff val="25000"/>
                </a:schemeClr>
              </a:solidFill>
            </a:endParaRPr>
          </a:p>
          <a:p>
            <a:pPr marL="0" indent="0" algn="just">
              <a:buNone/>
            </a:pPr>
            <a:endParaRPr lang="en-US" sz="9600" dirty="0">
              <a:solidFill>
                <a:schemeClr val="tx1">
                  <a:lumMod val="75000"/>
                  <a:lumOff val="25000"/>
                </a:schemeClr>
              </a:solidFill>
            </a:endParaRPr>
          </a:p>
          <a:p>
            <a:pPr algn="just"/>
            <a:r>
              <a:rPr lang="en-GB" sz="9600" b="1" i="1" dirty="0">
                <a:solidFill>
                  <a:schemeClr val="tx1">
                    <a:lumMod val="75000"/>
                    <a:lumOff val="25000"/>
                  </a:schemeClr>
                </a:solidFill>
              </a:rPr>
              <a:t>Well organized</a:t>
            </a:r>
            <a:r>
              <a:rPr lang="en-US" sz="9600" dirty="0">
                <a:solidFill>
                  <a:schemeClr val="tx1">
                    <a:lumMod val="75000"/>
                    <a:lumOff val="25000"/>
                  </a:schemeClr>
                </a:solidFill>
              </a:rPr>
              <a:t>. </a:t>
            </a:r>
            <a:r>
              <a:rPr lang="en-GB" sz="8600" dirty="0">
                <a:solidFill>
                  <a:schemeClr val="tx1">
                    <a:lumMod val="75000"/>
                    <a:lumOff val="25000"/>
                  </a:schemeClr>
                </a:solidFill>
              </a:rPr>
              <a:t>Spatial organization makes the difference between reaching 95% rather than just 5% of your audience: the poster should flow in a logical format – this means that the reader will not have to search out information and can spend more time learning about the initiative.</a:t>
            </a:r>
            <a:endParaRPr lang="en-US" sz="8600" dirty="0">
              <a:solidFill>
                <a:schemeClr val="tx1">
                  <a:lumMod val="75000"/>
                  <a:lumOff val="25000"/>
                </a:schemeClr>
              </a:solidFill>
            </a:endParaRPr>
          </a:p>
          <a:p>
            <a:pPr marL="0" indent="0" algn="just">
              <a:buNone/>
            </a:pPr>
            <a:r>
              <a:rPr lang="en-GB" sz="9600" b="1" i="1" dirty="0">
                <a:solidFill>
                  <a:schemeClr val="tx1">
                    <a:lumMod val="75000"/>
                    <a:lumOff val="25000"/>
                  </a:schemeClr>
                </a:solidFill>
              </a:rPr>
              <a:t> </a:t>
            </a:r>
            <a:endParaRPr lang="en-US" sz="9600" dirty="0">
              <a:solidFill>
                <a:schemeClr val="tx1">
                  <a:lumMod val="75000"/>
                  <a:lumOff val="25000"/>
                </a:schemeClr>
              </a:solidFill>
            </a:endParaRPr>
          </a:p>
          <a:p>
            <a:pPr algn="just"/>
            <a:r>
              <a:rPr lang="en-GB" sz="9600" b="1" i="1" dirty="0">
                <a:solidFill>
                  <a:schemeClr val="tx1">
                    <a:lumMod val="75000"/>
                    <a:lumOff val="25000"/>
                  </a:schemeClr>
                </a:solidFill>
              </a:rPr>
              <a:t>Succinct</a:t>
            </a:r>
            <a:r>
              <a:rPr lang="en-US" sz="9600" dirty="0">
                <a:solidFill>
                  <a:schemeClr val="tx1">
                    <a:lumMod val="75000"/>
                    <a:lumOff val="25000"/>
                  </a:schemeClr>
                </a:solidFill>
              </a:rPr>
              <a:t>. </a:t>
            </a:r>
            <a:r>
              <a:rPr lang="en-GB" sz="8600" dirty="0">
                <a:solidFill>
                  <a:schemeClr val="tx1">
                    <a:lumMod val="75000"/>
                    <a:lumOff val="25000"/>
                  </a:schemeClr>
                </a:solidFill>
              </a:rPr>
              <a:t>Studies show that you have only 11 seconds to grab and retain your audience's attention so make the punch line prominent and brief. Most of your audience is going to absorb only the punch line. Those who are really interested in the topic will seek you out anyway and chat with you!</a:t>
            </a:r>
          </a:p>
          <a:p>
            <a:endParaRPr lang="es-ES" dirty="0">
              <a:solidFill>
                <a:srgbClr val="595959"/>
              </a:solidFill>
            </a:endParaRPr>
          </a:p>
          <a:p>
            <a:endParaRPr lang="es-ES" dirty="0">
              <a:solidFill>
                <a:srgbClr val="595959"/>
              </a:solidFill>
            </a:endParaRPr>
          </a:p>
          <a:p>
            <a:endParaRPr lang="es-ES" dirty="0">
              <a:solidFill>
                <a:srgbClr val="595959"/>
              </a:solidFill>
            </a:endParaRPr>
          </a:p>
          <a:p>
            <a:endParaRPr lang="es-ES" dirty="0"/>
          </a:p>
        </p:txBody>
      </p:sp>
      <p:pic>
        <p:nvPicPr>
          <p:cNvPr id="5" name="Picture 4">
            <a:extLst>
              <a:ext uri="{FF2B5EF4-FFF2-40B4-BE49-F238E27FC236}">
                <a16:creationId xmlns:a16="http://schemas.microsoft.com/office/drawing/2014/main" id="{D3D90105-8B92-4D34-B27D-EBB13EE2AE6E}"/>
              </a:ext>
            </a:extLst>
          </p:cNvPr>
          <p:cNvPicPr>
            <a:picLocks noChangeAspect="1"/>
          </p:cNvPicPr>
          <p:nvPr/>
        </p:nvPicPr>
        <p:blipFill>
          <a:blip r:embed="rId2"/>
          <a:stretch>
            <a:fillRect/>
          </a:stretch>
        </p:blipFill>
        <p:spPr>
          <a:xfrm>
            <a:off x="5140439" y="1553767"/>
            <a:ext cx="22099055" cy="4417217"/>
          </a:xfrm>
          <a:prstGeom prst="rect">
            <a:avLst/>
          </a:prstGeom>
        </p:spPr>
      </p:pic>
    </p:spTree>
    <p:extLst>
      <p:ext uri="{BB962C8B-B14F-4D97-AF65-F5344CB8AC3E}">
        <p14:creationId xmlns:p14="http://schemas.microsoft.com/office/powerpoint/2010/main" val="57259992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2546</TotalTime>
  <Words>573</Words>
  <Application>Microsoft Office PowerPoint</Application>
  <PresentationFormat>Custom</PresentationFormat>
  <Paragraphs>45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Microsoft Sans Serif</vt:lpstr>
      <vt:lpstr>Tema de Office</vt:lpstr>
      <vt:lpstr>PowerPoint Presentation</vt:lpstr>
      <vt:lpstr> INSTRUCTIONS FOR MPN Virtual Horizons 2021 POSTERS </vt:lpstr>
      <vt:lpstr> INSTRUCTIONS FOR MPN Virtual Horizons 2021 POSTERS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Lidija</dc:creator>
  <cp:lastModifiedBy>Lidija Pecova</cp:lastModifiedBy>
  <cp:revision>46</cp:revision>
  <dcterms:created xsi:type="dcterms:W3CDTF">2016-05-09T14:55:07Z</dcterms:created>
  <dcterms:modified xsi:type="dcterms:W3CDTF">2021-09-23T12:52:14Z</dcterms:modified>
</cp:coreProperties>
</file>