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6" r:id="rId3"/>
    <p:sldId id="309" r:id="rId4"/>
    <p:sldId id="308" r:id="rId5"/>
    <p:sldId id="305" r:id="rId6"/>
    <p:sldId id="319" r:id="rId7"/>
    <p:sldId id="296" r:id="rId8"/>
    <p:sldId id="311" r:id="rId9"/>
    <p:sldId id="312" r:id="rId10"/>
    <p:sldId id="316" r:id="rId11"/>
    <p:sldId id="313" r:id="rId12"/>
    <p:sldId id="315" r:id="rId13"/>
    <p:sldId id="314" r:id="rId14"/>
    <p:sldId id="268" r:id="rId15"/>
    <p:sldId id="310" r:id="rId16"/>
    <p:sldId id="307" r:id="rId17"/>
    <p:sldId id="266" r:id="rId18"/>
    <p:sldId id="300" r:id="rId19"/>
    <p:sldId id="317" r:id="rId20"/>
    <p:sldId id="318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 autoAdjust="0"/>
    <p:restoredTop sz="92583" autoAdjust="0"/>
  </p:normalViewPr>
  <p:slideViewPr>
    <p:cSldViewPr snapToGrid="0">
      <p:cViewPr>
        <p:scale>
          <a:sx n="82" d="100"/>
          <a:sy n="82" d="100"/>
        </p:scale>
        <p:origin x="-754" y="-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2280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659F0-B02A-4271-86C2-388D6C4CCD59}" type="datetimeFigureOut">
              <a:rPr lang="en-CA" smtClean="0"/>
              <a:t>2016-11-09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61BE6-E4FF-4DA0-8D9D-8F775F3450A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373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126C9-7905-48B3-A5C1-BE282E898D87}" type="datetimeFigureOut">
              <a:rPr lang="en-CA" smtClean="0"/>
              <a:t>2016-11-09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E6CEE-16C6-4DB0-A3E8-C000DD13C2A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934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tb.ku.edu/en/table-of-contents/structure/strategic-planning/vision-mission-statements/checklis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4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8753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It is not mandatory for a non-profit organization to </a:t>
            </a:r>
            <a:r>
              <a:rPr lang="en-CA" dirty="0" smtClean="0"/>
              <a:t>become incorporated </a:t>
            </a:r>
            <a:r>
              <a:rPr lang="en-CA" dirty="0"/>
              <a:t>or to apply to be a registered charity. These are separate and distinct</a:t>
            </a:r>
          </a:p>
          <a:p>
            <a:r>
              <a:rPr lang="en-CA" dirty="0"/>
              <a:t>processes that create certain benefits and responsibilities for organizations that </a:t>
            </a:r>
            <a:r>
              <a:rPr lang="en-CA" dirty="0" smtClean="0"/>
              <a:t>choose to </a:t>
            </a:r>
            <a:r>
              <a:rPr lang="en-CA" dirty="0"/>
              <a:t>do so. 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Bylaws </a:t>
            </a:r>
            <a:r>
              <a:rPr lang="en-CA" dirty="0"/>
              <a:t>are literally the laws that enable organizations </a:t>
            </a:r>
            <a:r>
              <a:rPr lang="en-CA" dirty="0" smtClean="0"/>
              <a:t>to carry </a:t>
            </a:r>
            <a:r>
              <a:rPr lang="en-CA" dirty="0"/>
              <a:t>out their activities effectively and efficiently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8753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435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9186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9840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Don’t use your position to further your personal interests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/>
              <a:t>Act reasonably and in good faith.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435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8753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0490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435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271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Two </a:t>
            </a:r>
            <a:r>
              <a:rPr lang="en-CA" dirty="0"/>
              <a:t>of the most important tasks your organization will ever do, because almost everything else you do will be affected by these statements.</a:t>
            </a:r>
          </a:p>
          <a:p>
            <a:endParaRPr lang="en-CA" dirty="0" smtClean="0"/>
          </a:p>
          <a:p>
            <a:r>
              <a:rPr lang="en-CA" dirty="0" smtClean="0"/>
              <a:t>Focus </a:t>
            </a:r>
            <a:r>
              <a:rPr lang="en-CA" dirty="0"/>
              <a:t>on what is really important. </a:t>
            </a:r>
            <a:r>
              <a:rPr lang="en-CA" dirty="0" smtClean="0"/>
              <a:t>It's </a:t>
            </a:r>
            <a:r>
              <a:rPr lang="en-CA" dirty="0"/>
              <a:t>easy to lose sight </a:t>
            </a:r>
            <a:r>
              <a:rPr lang="en-CA" dirty="0" smtClean="0"/>
              <a:t>when </a:t>
            </a:r>
            <a:r>
              <a:rPr lang="en-CA" dirty="0"/>
              <a:t>dealing with </a:t>
            </a:r>
            <a:r>
              <a:rPr lang="en-CA" dirty="0" smtClean="0"/>
              <a:t>day-to-day. Help </a:t>
            </a:r>
            <a:r>
              <a:rPr lang="en-CA" dirty="0"/>
              <a:t>members remember what is important as you go about doing your daily work.</a:t>
            </a:r>
          </a:p>
          <a:p>
            <a:endParaRPr lang="en-CA" dirty="0"/>
          </a:p>
          <a:p>
            <a:r>
              <a:rPr lang="en-CA" dirty="0" smtClean="0"/>
              <a:t>Let </a:t>
            </a:r>
            <a:r>
              <a:rPr lang="en-CA" dirty="0"/>
              <a:t>other individuals and organizations have a snapshot view of </a:t>
            </a:r>
            <a:r>
              <a:rPr lang="en-CA" dirty="0" smtClean="0"/>
              <a:t>your </a:t>
            </a:r>
            <a:r>
              <a:rPr lang="en-CA" dirty="0"/>
              <a:t>group </a:t>
            </a:r>
            <a:r>
              <a:rPr lang="en-CA" dirty="0" smtClean="0"/>
              <a:t>and </a:t>
            </a:r>
            <a:r>
              <a:rPr lang="en-CA" dirty="0"/>
              <a:t>what it wants to do. </a:t>
            </a:r>
            <a:r>
              <a:rPr lang="en-CA" dirty="0" smtClean="0"/>
              <a:t>Those </a:t>
            </a:r>
            <a:r>
              <a:rPr lang="en-CA" dirty="0"/>
              <a:t>with common interests can take the time necessary to learn more. </a:t>
            </a:r>
            <a:r>
              <a:rPr lang="en-CA" dirty="0" smtClean="0"/>
              <a:t>Helpful </a:t>
            </a:r>
            <a:r>
              <a:rPr lang="en-CA" dirty="0"/>
              <a:t>when </a:t>
            </a:r>
            <a:r>
              <a:rPr lang="en-CA" dirty="0" smtClean="0"/>
              <a:t>recruiting </a:t>
            </a:r>
            <a:r>
              <a:rPr lang="en-CA" dirty="0"/>
              <a:t>other people and organizations to join in your effort.</a:t>
            </a:r>
          </a:p>
          <a:p>
            <a:endParaRPr lang="en-CA" dirty="0"/>
          </a:p>
          <a:p>
            <a:r>
              <a:rPr lang="en-CA" dirty="0" smtClean="0"/>
              <a:t>Helpful </a:t>
            </a:r>
            <a:r>
              <a:rPr lang="en-CA" dirty="0"/>
              <a:t>in having members who are focused and bound together in common purpose. </a:t>
            </a:r>
            <a:r>
              <a:rPr lang="en-CA" dirty="0" smtClean="0"/>
              <a:t>The </a:t>
            </a:r>
            <a:r>
              <a:rPr lang="en-CA" dirty="0"/>
              <a:t>process of developing them allows people to see the organization as "theirs." </a:t>
            </a:r>
            <a:r>
              <a:rPr lang="en-CA" dirty="0" smtClean="0"/>
              <a:t>People </a:t>
            </a:r>
            <a:r>
              <a:rPr lang="en-CA" dirty="0"/>
              <a:t>will believe in something more completely if they had a hand in developing it.</a:t>
            </a:r>
          </a:p>
          <a:p>
            <a:endParaRPr lang="en-CA" dirty="0"/>
          </a:p>
          <a:p>
            <a:r>
              <a:rPr lang="en-CA" dirty="0" smtClean="0"/>
              <a:t>Having </a:t>
            </a:r>
            <a:r>
              <a:rPr lang="en-CA" dirty="0"/>
              <a:t>a clear mission statement can:</a:t>
            </a:r>
          </a:p>
          <a:p>
            <a:endParaRPr lang="en-CA" dirty="0"/>
          </a:p>
          <a:p>
            <a:r>
              <a:rPr lang="en-CA" dirty="0"/>
              <a:t>Convert the broad dreams of your vision into more specific, action-oriented terms</a:t>
            </a:r>
          </a:p>
          <a:p>
            <a:r>
              <a:rPr lang="en-CA" dirty="0"/>
              <a:t>Explain your goals to interested parties in a clear and concise manner</a:t>
            </a:r>
          </a:p>
          <a:p>
            <a:r>
              <a:rPr lang="en-CA" dirty="0"/>
              <a:t>Enhance your organization's image as being competent and professional, thus reassuring funding sources that their investment was (or would be!) a smart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875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‘limiter’ that helps us to rule out certain opportunities which do not ultimately contribute to our vision.</a:t>
            </a:r>
          </a:p>
          <a:p>
            <a:r>
              <a:rPr lang="en-CA" dirty="0" smtClean="0"/>
              <a:t>___Community Toolbox</a:t>
            </a:r>
          </a:p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ctb.ku.edu/en/table-of-contents/structure/strategic-planning/vision-mission-statements/checklist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Avoid elaborate language &amp; buzz words</a:t>
            </a:r>
            <a:r>
              <a:rPr lang="en-CA" dirty="0"/>
              <a:t>	</a:t>
            </a:r>
          </a:p>
          <a:p>
            <a:r>
              <a:rPr lang="en-CA" dirty="0" smtClean="0"/>
              <a:t>A one-sentence statement</a:t>
            </a:r>
            <a:r>
              <a:rPr lang="en-CA" dirty="0"/>
              <a:t>	</a:t>
            </a:r>
            <a:endParaRPr lang="en-CA" dirty="0" smtClean="0"/>
          </a:p>
          <a:p>
            <a:r>
              <a:rPr lang="en-CA" dirty="0"/>
              <a:t>1-5 word answers</a:t>
            </a:r>
          </a:p>
          <a:p>
            <a:r>
              <a:rPr lang="en-CA" dirty="0" smtClean="0"/>
              <a:t>Why do you exist? (</a:t>
            </a:r>
            <a:r>
              <a:rPr lang="en-CA" dirty="0"/>
              <a:t>problem/needs)	</a:t>
            </a:r>
          </a:p>
          <a:p>
            <a:r>
              <a:rPr lang="en-CA" dirty="0" smtClean="0"/>
              <a:t>What’s the broadest way to describe the work</a:t>
            </a:r>
            <a:r>
              <a:rPr lang="en-CA" dirty="0"/>
              <a:t>?	</a:t>
            </a:r>
          </a:p>
          <a:p>
            <a:r>
              <a:rPr lang="en-CA" dirty="0" smtClean="0"/>
              <a:t>For whom do you do this work</a:t>
            </a:r>
            <a:r>
              <a:rPr lang="en-CA" dirty="0"/>
              <a:t>?	</a:t>
            </a:r>
          </a:p>
          <a:p>
            <a:r>
              <a:rPr lang="en-CA" dirty="0" smtClean="0"/>
              <a:t>What type of entity/program? Is this important</a:t>
            </a:r>
            <a:r>
              <a:rPr lang="en-CA" dirty="0"/>
              <a:t>?	</a:t>
            </a:r>
          </a:p>
          <a:p>
            <a:r>
              <a:rPr lang="en-CA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875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More concise than Vision even though still big picture, more action-oriented</a:t>
            </a:r>
          </a:p>
          <a:p>
            <a:endParaRPr lang="en-CA" dirty="0"/>
          </a:p>
          <a:p>
            <a:r>
              <a:rPr lang="en-CA" dirty="0"/>
              <a:t>The mission statement might refer to a problem, such as an inadequate housing, or a goal, such as providing access to health care for everyone. And, while they don 't go into a lot of detail, they start to hint - very broadly - at how your organization might fix these problems or reach these goals. Some general guiding principles about mission statements are that they are</a:t>
            </a:r>
            <a:r>
              <a:rPr lang="en-CA" dirty="0" smtClean="0"/>
              <a:t>:</a:t>
            </a:r>
          </a:p>
          <a:p>
            <a:endParaRPr lang="en-CA" dirty="0"/>
          </a:p>
          <a:p>
            <a:r>
              <a:rPr lang="en-CA" dirty="0"/>
              <a:t>Concise. While not as short as vision statements, mission statements generally still get their point across in one sentence.</a:t>
            </a:r>
          </a:p>
          <a:p>
            <a:r>
              <a:rPr lang="en-CA" dirty="0"/>
              <a:t>Outcome-oriented. Mission statements explain the fundamental outcomes your organization is working to achieve.</a:t>
            </a:r>
          </a:p>
          <a:p>
            <a:r>
              <a:rPr lang="en-CA" dirty="0"/>
              <a:t>Inclusive.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3533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1-5 word answers</a:t>
            </a:r>
          </a:p>
          <a:p>
            <a:r>
              <a:rPr lang="en-CA" dirty="0"/>
              <a:t>Why do you exist? (problem/needs)	</a:t>
            </a:r>
          </a:p>
          <a:p>
            <a:r>
              <a:rPr lang="en-CA" dirty="0"/>
              <a:t>What’s the broadest way to describe the work?	</a:t>
            </a:r>
          </a:p>
          <a:p>
            <a:r>
              <a:rPr lang="en-CA" dirty="0"/>
              <a:t>For whom do you do this work?	</a:t>
            </a:r>
          </a:p>
          <a:p>
            <a:r>
              <a:rPr lang="en-CA" dirty="0"/>
              <a:t>What type of entity/program? Is this important?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Do </a:t>
            </a:r>
            <a:r>
              <a:rPr lang="en-CA" dirty="0"/>
              <a:t>we know our organization’s competitive advantage, and who our constituents are</a:t>
            </a:r>
            <a:r>
              <a:rPr lang="en-CA" dirty="0" smtClean="0"/>
              <a:t>?</a:t>
            </a:r>
          </a:p>
          <a:p>
            <a:endParaRPr lang="en-CA" dirty="0"/>
          </a:p>
          <a:p>
            <a:r>
              <a:rPr lang="en-CA" dirty="0" smtClean="0"/>
              <a:t>brainstorm </a:t>
            </a:r>
            <a:r>
              <a:rPr lang="en-CA" dirty="0"/>
              <a:t>a lot of </a:t>
            </a:r>
            <a:r>
              <a:rPr lang="en-CA" dirty="0" smtClean="0"/>
              <a:t>ideas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835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43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After you have, your group can discuss critically the different ideas. Oftentimes, several of the vision statements will just jump out at you - someone will suggest it, and people will just instantly think, "That's it!“</a:t>
            </a:r>
          </a:p>
          <a:p>
            <a:endParaRPr lang="en-CA" dirty="0"/>
          </a:p>
          <a:p>
            <a:r>
              <a:rPr lang="en-CA" dirty="0"/>
              <a:t>You don't need - or even want - to have just one "perfect" phrase. Encourage people to suggest all of their ideas, and write them down - possibly on poster paper at the front of the room, so people can be further inspired by the ideas of others</a:t>
            </a:r>
          </a:p>
          <a:p>
            <a:endParaRPr lang="en-CA" dirty="0"/>
          </a:p>
          <a:p>
            <a:r>
              <a:rPr lang="en-CA" dirty="0"/>
              <a:t>You can also ask yourselves the following questions about vision statements:</a:t>
            </a:r>
          </a:p>
          <a:p>
            <a:pPr marL="228600" indent="-228600">
              <a:buFont typeface="+mj-lt"/>
              <a:buAutoNum type="arabicPeriod"/>
            </a:pPr>
            <a:r>
              <a:rPr lang="en-CA" dirty="0" smtClean="0"/>
              <a:t>Will </a:t>
            </a:r>
            <a:r>
              <a:rPr lang="en-CA" dirty="0"/>
              <a:t>it draw people to common work?</a:t>
            </a:r>
          </a:p>
          <a:p>
            <a:pPr marL="228600" indent="-228600">
              <a:buFont typeface="+mj-lt"/>
              <a:buAutoNum type="arabicPeriod"/>
            </a:pPr>
            <a:r>
              <a:rPr lang="en-CA" dirty="0"/>
              <a:t>Does it give hope for a better future?</a:t>
            </a:r>
          </a:p>
          <a:p>
            <a:pPr marL="228600" indent="-228600">
              <a:buFont typeface="+mj-lt"/>
              <a:buAutoNum type="arabicPeriod"/>
            </a:pPr>
            <a:r>
              <a:rPr lang="en-CA" dirty="0"/>
              <a:t>Will it inspire community members to realize their dreams through positive, effective action?</a:t>
            </a:r>
          </a:p>
          <a:p>
            <a:pPr marL="228600" indent="-228600">
              <a:buFont typeface="+mj-lt"/>
              <a:buAutoNum type="arabicPeriod"/>
            </a:pPr>
            <a:r>
              <a:rPr lang="en-CA" dirty="0"/>
              <a:t>Does it provide a basis for developing the other aspects of your action planning process?</a:t>
            </a:r>
          </a:p>
          <a:p>
            <a:r>
              <a:rPr lang="en-CA" dirty="0"/>
              <a:t>A final caution: try not to get caught up in having a certain number of vision </a:t>
            </a:r>
            <a:r>
              <a:rPr lang="en-CA" dirty="0" smtClean="0"/>
              <a:t>statements, </a:t>
            </a:r>
            <a:r>
              <a:rPr lang="en-CA" dirty="0"/>
              <a:t>what is most important is that the statements together give a holistic view of the vision of your organization.</a:t>
            </a:r>
          </a:p>
          <a:p>
            <a:endParaRPr lang="en-CA" dirty="0"/>
          </a:p>
          <a:p>
            <a:r>
              <a:rPr lang="en-CA" dirty="0" smtClean="0"/>
              <a:t>Remember: develop </a:t>
            </a:r>
            <a:r>
              <a:rPr lang="en-CA" dirty="0"/>
              <a:t>a single mission statement for your work. After having brainstormed for possible statements, you will want to ask of each one: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435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Add </a:t>
            </a:r>
            <a:r>
              <a:rPr lang="en-CA" dirty="0"/>
              <a:t>them to your letterhead or stationary</a:t>
            </a:r>
          </a:p>
          <a:p>
            <a:r>
              <a:rPr lang="en-CA" dirty="0"/>
              <a:t>Use them on your website</a:t>
            </a:r>
          </a:p>
          <a:p>
            <a:r>
              <a:rPr lang="en-CA" dirty="0"/>
              <a:t>Give away T-shirts, or bookmarks, or other small gifts with them</a:t>
            </a:r>
          </a:p>
          <a:p>
            <a:r>
              <a:rPr lang="en-CA" dirty="0"/>
              <a:t>Add them to your press kit</a:t>
            </a:r>
          </a:p>
          <a:p>
            <a:r>
              <a:rPr lang="en-CA" dirty="0"/>
              <a:t>Use them when you give interviews</a:t>
            </a:r>
          </a:p>
          <a:p>
            <a:r>
              <a:rPr lang="en-CA" dirty="0"/>
              <a:t>Display them on the cover of your annual report</a:t>
            </a:r>
          </a:p>
          <a:p>
            <a:r>
              <a:rPr lang="en-CA" dirty="0"/>
              <a:t>...and so on. Again, this is a step that will use all of your creativity.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907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Legal perspective encourages </a:t>
            </a:r>
            <a:r>
              <a:rPr lang="en-CA" dirty="0"/>
              <a:t>boards to make sure that bad things don’t </a:t>
            </a:r>
            <a:r>
              <a:rPr lang="en-CA" dirty="0" smtClean="0"/>
              <a:t>happen</a:t>
            </a:r>
          </a:p>
          <a:p>
            <a:r>
              <a:rPr lang="en-CA" dirty="0" smtClean="0"/>
              <a:t>Behavioral </a:t>
            </a:r>
            <a:r>
              <a:rPr lang="en-CA" dirty="0"/>
              <a:t>perspective encourages boards to make sure that good</a:t>
            </a:r>
          </a:p>
          <a:p>
            <a:r>
              <a:rPr lang="en-CA" dirty="0"/>
              <a:t>things do happen. 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From </a:t>
            </a:r>
            <a:r>
              <a:rPr lang="en-CA" dirty="0"/>
              <a:t>the behavioral perspective, the goal of </a:t>
            </a:r>
            <a:r>
              <a:rPr lang="en-CA" dirty="0" smtClean="0"/>
              <a:t>governance is </a:t>
            </a:r>
            <a:r>
              <a:rPr lang="en-CA" dirty="0"/>
              <a:t>organizational success as </a:t>
            </a:r>
            <a:r>
              <a:rPr lang="en-CA" dirty="0" smtClean="0"/>
              <a:t>defined </a:t>
            </a:r>
            <a:r>
              <a:rPr lang="en-CA" dirty="0"/>
              <a:t>by the </a:t>
            </a:r>
            <a:r>
              <a:rPr lang="en-CA" dirty="0" smtClean="0"/>
              <a:t>organization’s mission </a:t>
            </a:r>
            <a:r>
              <a:rPr lang="en-CA" dirty="0"/>
              <a:t>(not accountability) and it is preoccupied with </a:t>
            </a:r>
            <a:r>
              <a:rPr lang="en-CA" dirty="0" smtClean="0"/>
              <a:t>performance (</a:t>
            </a:r>
            <a:r>
              <a:rPr lang="en-CA" dirty="0"/>
              <a:t>not structures and controls). 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To produce good </a:t>
            </a:r>
            <a:r>
              <a:rPr lang="en-CA" dirty="0"/>
              <a:t>outcomes people have to work together</a:t>
            </a:r>
            <a:r>
              <a:rPr lang="en-CA" dirty="0" smtClean="0"/>
              <a:t>, taking </a:t>
            </a:r>
            <a:r>
              <a:rPr lang="en-CA" dirty="0"/>
              <a:t>advantage of individual strengths</a:t>
            </a:r>
            <a:r>
              <a:rPr lang="en-CA" dirty="0" smtClean="0"/>
              <a:t>. Consequently</a:t>
            </a:r>
            <a:r>
              <a:rPr lang="en-CA" dirty="0"/>
              <a:t>, the ideal relationship is </a:t>
            </a:r>
            <a:r>
              <a:rPr lang="en-CA" dirty="0" smtClean="0"/>
              <a:t>based on </a:t>
            </a:r>
            <a:r>
              <a:rPr lang="en-CA" dirty="0"/>
              <a:t>trust, not rules. The primary </a:t>
            </a:r>
            <a:r>
              <a:rPr lang="en-CA" dirty="0" smtClean="0"/>
              <a:t>activity of </a:t>
            </a:r>
            <a:r>
              <a:rPr lang="en-CA" dirty="0"/>
              <a:t>the board is not oversight, which </a:t>
            </a:r>
            <a:r>
              <a:rPr lang="en-CA" dirty="0" smtClean="0"/>
              <a:t>often creates </a:t>
            </a:r>
            <a:r>
              <a:rPr lang="en-CA" dirty="0"/>
              <a:t>a climate of conservatism and </a:t>
            </a:r>
            <a:r>
              <a:rPr lang="en-CA" dirty="0" smtClean="0"/>
              <a:t>risk aversion</a:t>
            </a:r>
            <a:r>
              <a:rPr lang="en-CA" dirty="0"/>
              <a:t>; it is group decision making </a:t>
            </a:r>
            <a:r>
              <a:rPr lang="en-CA" dirty="0" smtClean="0"/>
              <a:t>that is </a:t>
            </a:r>
            <a:r>
              <a:rPr lang="en-CA" dirty="0"/>
              <a:t>robust and open to </a:t>
            </a:r>
            <a:r>
              <a:rPr lang="en-CA" dirty="0" smtClean="0"/>
              <a:t>opportunities.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6CEE-16C6-4DB0-A3E8-C000DD13C2A5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918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700" y="3098799"/>
            <a:ext cx="5168900" cy="171926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0700" y="5041900"/>
            <a:ext cx="4711700" cy="11049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4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429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2823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78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7623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76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3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8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8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42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664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94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21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11810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179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18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78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4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8473" y="3098799"/>
            <a:ext cx="5309120" cy="2359609"/>
          </a:xfrm>
        </p:spPr>
        <p:txBody>
          <a:bodyPr>
            <a:normAutofit fontScale="90000"/>
          </a:bodyPr>
          <a:lstStyle/>
          <a:p>
            <a:r>
              <a:rPr lang="en-CA" altLang="en-US" dirty="0" smtClean="0"/>
              <a:t>Vision, Mission</a:t>
            </a:r>
            <a:r>
              <a:rPr lang="en-CA" altLang="en-US" dirty="0"/>
              <a:t>, </a:t>
            </a:r>
            <a:r>
              <a:rPr lang="en-CA" altLang="en-US" dirty="0" smtClean="0"/>
              <a:t>Governance</a:t>
            </a:r>
            <a:r>
              <a:rPr lang="en-CA" altLang="en-US" dirty="0"/>
              <a:t>, </a:t>
            </a:r>
            <a:r>
              <a:rPr lang="en-CA" altLang="en-US" dirty="0" smtClean="0"/>
              <a:t>Board Development</a:t>
            </a:r>
            <a:r>
              <a:rPr lang="en-CA" altLang="en-US" dirty="0"/>
              <a:t>, </a:t>
            </a:r>
            <a:r>
              <a:rPr lang="en-CA" altLang="en-US" dirty="0" smtClean="0"/>
              <a:t>Risk Management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1820" y="5551714"/>
            <a:ext cx="5980923" cy="98697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Lorna Warwick</a:t>
            </a:r>
          </a:p>
          <a:p>
            <a:r>
              <a:rPr lang="en-US" altLang="en-US" dirty="0" smtClean="0"/>
              <a:t>National Director, Education &amp; Services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86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is governance important?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1181" y="1772816"/>
            <a:ext cx="7777040" cy="3786155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SzPct val="110000"/>
              <a:buNone/>
            </a:pPr>
            <a:r>
              <a:rPr lang="en-CA" altLang="en-US" dirty="0">
                <a:latin typeface="+mj-lt"/>
              </a:rPr>
              <a:t>Stakeholders and the general public are demanding more </a:t>
            </a:r>
            <a:r>
              <a:rPr lang="en-CA" altLang="en-US" dirty="0" smtClean="0">
                <a:latin typeface="+mj-lt"/>
              </a:rPr>
              <a:t>transparency and </a:t>
            </a:r>
            <a:r>
              <a:rPr lang="en-CA" altLang="en-US" dirty="0">
                <a:latin typeface="+mj-lt"/>
              </a:rPr>
              <a:t>accountability regarding the oversight of organizations of all kinds. 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5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Organizations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1181" y="1772816"/>
            <a:ext cx="7777040" cy="3786155"/>
          </a:xfrm>
        </p:spPr>
        <p:txBody>
          <a:bodyPr numCol="1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dirty="0" smtClean="0">
                <a:latin typeface="+mj-lt"/>
              </a:rPr>
              <a:t>Formal</a:t>
            </a:r>
            <a:endParaRPr lang="en-CA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dirty="0" smtClean="0">
                <a:latin typeface="+mj-lt"/>
              </a:rPr>
              <a:t>Informal</a:t>
            </a:r>
            <a:endParaRPr lang="en-CA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dirty="0" smtClean="0">
                <a:latin typeface="+mj-lt"/>
              </a:rPr>
              <a:t>Partnerships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endParaRPr lang="en-CA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  <a:buFont typeface="Wingdings" pitchFamily="2" charset="2"/>
              <a:buChar char="Ø"/>
            </a:pPr>
            <a:r>
              <a:rPr lang="en-CA" dirty="0" smtClean="0">
                <a:latin typeface="+mj-lt"/>
              </a:rPr>
              <a:t>Constitution or by-laws 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3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47" y="642940"/>
            <a:ext cx="8481526" cy="840627"/>
          </a:xfrm>
        </p:spPr>
        <p:txBody>
          <a:bodyPr>
            <a:noAutofit/>
          </a:bodyPr>
          <a:lstStyle/>
          <a:p>
            <a:r>
              <a:rPr lang="en-US" altLang="en-US" sz="4400" dirty="0" smtClean="0"/>
              <a:t>Case Studies</a:t>
            </a:r>
            <a:endParaRPr lang="en-US" altLang="en-US" sz="4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8322" y="1669198"/>
            <a:ext cx="8458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+mj-lt"/>
              <a:cs typeface="Times New Roman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623"/>
              </p:ext>
            </p:extLst>
          </p:nvPr>
        </p:nvGraphicFramePr>
        <p:xfrm>
          <a:off x="524425" y="1455683"/>
          <a:ext cx="8098971" cy="4062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861"/>
                <a:gridCol w="2640563"/>
                <a:gridCol w="2696547"/>
              </a:tblGrid>
              <a:tr h="2325237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</a:tr>
              <a:tr h="1070629">
                <a:tc>
                  <a:txBody>
                    <a:bodyPr/>
                    <a:lstStyle/>
                    <a:p>
                      <a:r>
                        <a:rPr lang="en-CA" sz="1800" u="sng" dirty="0" smtClean="0">
                          <a:latin typeface="+mj-lt"/>
                        </a:rPr>
                        <a:t>Formal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CA" sz="1800" dirty="0" smtClean="0">
                          <a:latin typeface="+mj-lt"/>
                        </a:rPr>
                        <a:t>Registered non-profit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CA" sz="1800" dirty="0" smtClean="0">
                          <a:latin typeface="+mj-lt"/>
                        </a:rPr>
                        <a:t>Incorporated</a:t>
                      </a:r>
                    </a:p>
                    <a:p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u="sng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Informal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Patient group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Defined organization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Strategic plan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Letter of Agreement</a:t>
                      </a:r>
                      <a:r>
                        <a:rPr lang="en-CA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with partners</a:t>
                      </a:r>
                      <a:endParaRPr lang="en-CA" sz="18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u="sng" dirty="0" smtClean="0">
                          <a:latin typeface="+mj-lt"/>
                        </a:rPr>
                        <a:t>Partnership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CA" sz="1800" dirty="0" smtClean="0">
                          <a:latin typeface="+mj-lt"/>
                        </a:rPr>
                        <a:t>Committee of LePAF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CA" sz="1800" dirty="0" smtClean="0">
                          <a:latin typeface="+mj-lt"/>
                        </a:rPr>
                        <a:t>Memorandum</a:t>
                      </a:r>
                      <a:r>
                        <a:rPr lang="en-CA" sz="1800" baseline="0" dirty="0" smtClean="0">
                          <a:latin typeface="+mj-lt"/>
                        </a:rPr>
                        <a:t> of Understanding</a:t>
                      </a:r>
                      <a:endParaRPr lang="en-CA" sz="1800" dirty="0" smtClean="0">
                        <a:latin typeface="+mj-lt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CA" sz="1800" dirty="0" smtClean="0">
                          <a:latin typeface="+mj-lt"/>
                        </a:rPr>
                        <a:t>Defined organization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CA" sz="1800" dirty="0" smtClean="0">
                          <a:latin typeface="+mj-lt"/>
                        </a:rPr>
                        <a:t>Strategic plan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5" y="2659483"/>
            <a:ext cx="24018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71" y="1799123"/>
            <a:ext cx="20669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39" y="2687733"/>
            <a:ext cx="2834497" cy="79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3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42939"/>
            <a:ext cx="7886700" cy="784645"/>
          </a:xfrm>
        </p:spPr>
        <p:txBody>
          <a:bodyPr>
            <a:noAutofit/>
          </a:bodyPr>
          <a:lstStyle/>
          <a:p>
            <a:r>
              <a:rPr lang="en-CA" sz="4400" dirty="0" smtClean="0"/>
              <a:t>Policies &amp; Procedures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32857"/>
            <a:ext cx="7886700" cy="3495563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 smtClean="0">
                <a:latin typeface="+mj-lt"/>
              </a:rPr>
              <a:t>Governance framework must be </a:t>
            </a:r>
            <a:r>
              <a:rPr lang="en-CA" sz="2800" b="1" dirty="0">
                <a:latin typeface="+mj-lt"/>
              </a:rPr>
              <a:t>supported by policies and processes that encourage good board </a:t>
            </a:r>
            <a:r>
              <a:rPr lang="en-CA" sz="2800" b="1" dirty="0" smtClean="0">
                <a:latin typeface="+mj-lt"/>
              </a:rPr>
              <a:t>dynamics &amp; “customer” trust.</a:t>
            </a:r>
            <a:endParaRPr lang="en-CA" sz="28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>
                <a:latin typeface="+mj-lt"/>
              </a:rPr>
              <a:t>Privacy </a:t>
            </a:r>
            <a:r>
              <a:rPr lang="en-CA" sz="2800" dirty="0" smtClean="0">
                <a:latin typeface="+mj-lt"/>
              </a:rPr>
              <a:t>or confidentiality agreements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>
                <a:latin typeface="+mj-lt"/>
              </a:rPr>
              <a:t>Code of ethics or conduct</a:t>
            </a:r>
            <a:endParaRPr lang="en-CA" sz="28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>
                <a:latin typeface="+mj-lt"/>
              </a:rPr>
              <a:t>Conflict of interest/competition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>
                <a:latin typeface="+mj-lt"/>
              </a:rPr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131755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Board </a:t>
            </a:r>
            <a:r>
              <a:rPr lang="en-US" altLang="en-US" dirty="0" smtClean="0"/>
              <a:t>Role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1849" y="1698171"/>
            <a:ext cx="7944991" cy="2537927"/>
          </a:xfrm>
        </p:spPr>
        <p:txBody>
          <a:bodyPr numCol="1">
            <a:normAutofit lnSpcReduction="10000"/>
          </a:bodyPr>
          <a:lstStyle/>
          <a:p>
            <a:pPr marL="514350" indent="-514350">
              <a:lnSpc>
                <a:spcPct val="80000"/>
              </a:lnSpc>
              <a:buSzPct val="110000"/>
              <a:buAutoNum type="arabicPeriod"/>
            </a:pPr>
            <a:r>
              <a:rPr lang="en-CA" dirty="0" smtClean="0">
                <a:latin typeface="+mj-lt"/>
              </a:rPr>
              <a:t>What </a:t>
            </a:r>
            <a:r>
              <a:rPr lang="en-CA" dirty="0">
                <a:latin typeface="+mj-lt"/>
              </a:rPr>
              <a:t>is the fundamental work of the board</a:t>
            </a:r>
            <a:r>
              <a:rPr lang="en-CA" dirty="0" smtClean="0">
                <a:latin typeface="+mj-lt"/>
              </a:rPr>
              <a:t>?</a:t>
            </a:r>
          </a:p>
          <a:p>
            <a:pPr marL="0" indent="0">
              <a:lnSpc>
                <a:spcPct val="80000"/>
              </a:lnSpc>
              <a:buSzPct val="110000"/>
              <a:buNone/>
            </a:pPr>
            <a:endParaRPr lang="en-CA" dirty="0">
              <a:latin typeface="+mj-lt"/>
            </a:endParaRPr>
          </a:p>
          <a:p>
            <a:pPr marL="514350" indent="-514350">
              <a:lnSpc>
                <a:spcPct val="80000"/>
              </a:lnSpc>
              <a:buSzPct val="110000"/>
              <a:buFont typeface="+mj-lt"/>
              <a:buAutoNum type="arabicPeriod" startAt="2"/>
            </a:pPr>
            <a:r>
              <a:rPr lang="en-CA" dirty="0" smtClean="0">
                <a:latin typeface="+mj-lt"/>
              </a:rPr>
              <a:t>How </a:t>
            </a:r>
            <a:r>
              <a:rPr lang="en-CA" dirty="0">
                <a:latin typeface="+mj-lt"/>
              </a:rPr>
              <a:t>will the board add </a:t>
            </a:r>
            <a:r>
              <a:rPr lang="en-CA" dirty="0" smtClean="0">
                <a:latin typeface="+mj-lt"/>
              </a:rPr>
              <a:t>value?</a:t>
            </a:r>
          </a:p>
          <a:p>
            <a:pPr marL="0" indent="0">
              <a:lnSpc>
                <a:spcPct val="80000"/>
              </a:lnSpc>
              <a:buSzPct val="110000"/>
              <a:buNone/>
            </a:pPr>
            <a:endParaRPr lang="en-CA" dirty="0" smtClean="0">
              <a:latin typeface="+mj-lt"/>
            </a:endParaRPr>
          </a:p>
          <a:p>
            <a:pPr marL="514350" indent="-514350">
              <a:lnSpc>
                <a:spcPct val="80000"/>
              </a:lnSpc>
              <a:buSzPct val="110000"/>
              <a:buFont typeface="+mj-lt"/>
              <a:buAutoNum type="arabicPeriod" startAt="3"/>
            </a:pPr>
            <a:r>
              <a:rPr lang="en-CA" dirty="0" smtClean="0">
                <a:latin typeface="+mj-lt"/>
              </a:rPr>
              <a:t>How </a:t>
            </a:r>
            <a:r>
              <a:rPr lang="en-CA" dirty="0">
                <a:latin typeface="+mj-lt"/>
              </a:rPr>
              <a:t>will the effectiveness of the governance framework be evaluated?</a:t>
            </a:r>
          </a:p>
        </p:txBody>
      </p:sp>
    </p:spTree>
    <p:extLst>
      <p:ext uri="{BB962C8B-B14F-4D97-AF65-F5344CB8AC3E}">
        <p14:creationId xmlns:p14="http://schemas.microsoft.com/office/powerpoint/2010/main" val="14355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47" y="642940"/>
            <a:ext cx="8481526" cy="840627"/>
          </a:xfrm>
        </p:spPr>
        <p:txBody>
          <a:bodyPr>
            <a:noAutofit/>
          </a:bodyPr>
          <a:lstStyle/>
          <a:p>
            <a:r>
              <a:rPr lang="en-US" altLang="en-US" sz="4400" dirty="0" smtClean="0"/>
              <a:t>Board Members Duties</a:t>
            </a:r>
            <a:endParaRPr lang="en-CA" sz="4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8322" y="1669198"/>
            <a:ext cx="8458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800" b="1" dirty="0">
                <a:solidFill>
                  <a:srgbClr val="7030A0"/>
                </a:solidFill>
                <a:latin typeface="+mj-lt"/>
              </a:rPr>
              <a:t>Diligence. </a:t>
            </a:r>
            <a:r>
              <a:rPr lang="en-CA" altLang="en-US" sz="2800" dirty="0" smtClean="0">
                <a:latin typeface="+mj-lt"/>
              </a:rPr>
              <a:t>Consider </a:t>
            </a:r>
            <a:r>
              <a:rPr lang="en-CA" altLang="en-US" sz="2800" dirty="0">
                <a:latin typeface="+mj-lt"/>
              </a:rPr>
              <a:t>the best interest of the organization and its members</a:t>
            </a:r>
            <a:r>
              <a:rPr lang="en-CA" altLang="en-US" sz="2800" dirty="0" smtClean="0">
                <a:latin typeface="+mj-lt"/>
              </a:rPr>
              <a:t>.</a:t>
            </a:r>
          </a:p>
          <a:p>
            <a:endParaRPr lang="en-CA" altLang="en-US" sz="1800" dirty="0">
              <a:latin typeface="+mj-lt"/>
            </a:endParaRPr>
          </a:p>
          <a:p>
            <a:r>
              <a:rPr lang="en-CA" altLang="en-US" sz="2800" b="1" dirty="0">
                <a:solidFill>
                  <a:srgbClr val="7030A0"/>
                </a:solidFill>
                <a:latin typeface="+mj-lt"/>
              </a:rPr>
              <a:t>Loyalty. </a:t>
            </a:r>
            <a:r>
              <a:rPr lang="en-CA" altLang="en-US" sz="2800" dirty="0">
                <a:latin typeface="+mj-lt"/>
              </a:rPr>
              <a:t>Place the interest of the organization first. </a:t>
            </a:r>
            <a:endParaRPr lang="en-CA" altLang="en-US" sz="2800" dirty="0" smtClean="0">
              <a:latin typeface="+mj-lt"/>
            </a:endParaRPr>
          </a:p>
          <a:p>
            <a:endParaRPr lang="en-CA" altLang="en-US" sz="1800" dirty="0" smtClean="0">
              <a:latin typeface="+mj-lt"/>
            </a:endParaRPr>
          </a:p>
          <a:p>
            <a:r>
              <a:rPr lang="en-CA" altLang="en-US" sz="2800" b="1" dirty="0" smtClean="0">
                <a:solidFill>
                  <a:srgbClr val="7030A0"/>
                </a:solidFill>
                <a:latin typeface="+mj-lt"/>
              </a:rPr>
              <a:t>Obedience</a:t>
            </a:r>
            <a:r>
              <a:rPr lang="en-CA" altLang="en-US" sz="2800" b="1" dirty="0">
                <a:solidFill>
                  <a:srgbClr val="7030A0"/>
                </a:solidFill>
                <a:latin typeface="+mj-lt"/>
              </a:rPr>
              <a:t>. </a:t>
            </a:r>
            <a:r>
              <a:rPr lang="en-CA" altLang="en-US" sz="2800" dirty="0" smtClean="0">
                <a:latin typeface="+mj-lt"/>
              </a:rPr>
              <a:t>Follow </a:t>
            </a:r>
            <a:r>
              <a:rPr lang="en-CA" altLang="en-US" sz="2800" dirty="0">
                <a:latin typeface="+mj-lt"/>
              </a:rPr>
              <a:t>the rules and regulations that apply to the organization.</a:t>
            </a:r>
            <a:endParaRPr lang="en-US" sz="2800" dirty="0"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Board Development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1181" y="1772816"/>
            <a:ext cx="7777040" cy="3786155"/>
          </a:xfrm>
        </p:spPr>
        <p:txBody>
          <a:bodyPr numCol="1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110000"/>
              <a:buNone/>
            </a:pPr>
            <a:r>
              <a:rPr lang="en-CA" altLang="en-US" b="1" dirty="0">
                <a:latin typeface="+mj-lt"/>
              </a:rPr>
              <a:t>B</a:t>
            </a:r>
            <a:r>
              <a:rPr lang="en-CA" altLang="en-US" b="1" dirty="0" smtClean="0">
                <a:latin typeface="+mj-lt"/>
              </a:rPr>
              <a:t>oard should be committed </a:t>
            </a:r>
            <a:r>
              <a:rPr lang="en-CA" altLang="en-US" b="1" dirty="0">
                <a:latin typeface="+mj-lt"/>
              </a:rPr>
              <a:t>to independence, continuous </a:t>
            </a:r>
            <a:r>
              <a:rPr lang="en-CA" altLang="en-US" b="1" dirty="0" smtClean="0">
                <a:latin typeface="+mj-lt"/>
              </a:rPr>
              <a:t>improvement and </a:t>
            </a:r>
            <a:r>
              <a:rPr lang="en-CA" altLang="en-US" b="1" dirty="0">
                <a:latin typeface="+mj-lt"/>
              </a:rPr>
              <a:t>strong </a:t>
            </a:r>
            <a:r>
              <a:rPr lang="en-CA" altLang="en-US" b="1" dirty="0" smtClean="0">
                <a:latin typeface="+mj-lt"/>
              </a:rPr>
              <a:t>relationships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altLang="en-US" dirty="0" smtClean="0">
                <a:latin typeface="+mj-lt"/>
              </a:rPr>
              <a:t>Skilled</a:t>
            </a:r>
            <a:r>
              <a:rPr lang="en-CA" altLang="en-US" dirty="0">
                <a:latin typeface="+mj-lt"/>
              </a:rPr>
              <a:t>, experienced directors with courage, integrity, collegiality and </a:t>
            </a:r>
            <a:r>
              <a:rPr lang="en-CA" altLang="en-US" dirty="0" smtClean="0">
                <a:latin typeface="+mj-lt"/>
              </a:rPr>
              <a:t>good judgment</a:t>
            </a:r>
            <a:r>
              <a:rPr lang="en-CA" altLang="en-US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altLang="en-US" dirty="0" smtClean="0">
                <a:latin typeface="+mj-lt"/>
              </a:rPr>
              <a:t>Diversity of </a:t>
            </a:r>
            <a:r>
              <a:rPr lang="en-CA" altLang="en-US" dirty="0">
                <a:latin typeface="+mj-lt"/>
              </a:rPr>
              <a:t>experience and perspectives for </a:t>
            </a:r>
            <a:r>
              <a:rPr lang="en-CA" altLang="en-US" dirty="0" smtClean="0">
                <a:latin typeface="+mj-lt"/>
              </a:rPr>
              <a:t>credibility </a:t>
            </a:r>
            <a:r>
              <a:rPr lang="en-CA" altLang="en-US" dirty="0">
                <a:latin typeface="+mj-lt"/>
              </a:rPr>
              <a:t>and </a:t>
            </a:r>
            <a:r>
              <a:rPr lang="en-CA" altLang="en-US" dirty="0" smtClean="0">
                <a:latin typeface="+mj-lt"/>
              </a:rPr>
              <a:t>sound oversight </a:t>
            </a:r>
            <a:r>
              <a:rPr lang="en-CA" altLang="en-US" dirty="0">
                <a:latin typeface="+mj-lt"/>
              </a:rPr>
              <a:t>and decisions.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altLang="en-US" dirty="0" smtClean="0">
                <a:latin typeface="+mj-lt"/>
              </a:rPr>
              <a:t>Regular </a:t>
            </a:r>
            <a:r>
              <a:rPr lang="en-CA" altLang="en-US" dirty="0">
                <a:latin typeface="+mj-lt"/>
              </a:rPr>
              <a:t>evaluation of the effectiveness of the </a:t>
            </a:r>
            <a:r>
              <a:rPr lang="en-CA" altLang="en-US" dirty="0" smtClean="0">
                <a:latin typeface="+mj-lt"/>
              </a:rPr>
              <a:t>board and the organization.</a:t>
            </a:r>
            <a:endParaRPr lang="en-CA" altLang="en-US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altLang="en-US" dirty="0" smtClean="0">
                <a:latin typeface="+mj-lt"/>
              </a:rPr>
              <a:t>A </a:t>
            </a:r>
            <a:r>
              <a:rPr lang="en-CA" altLang="en-US" dirty="0">
                <a:latin typeface="+mj-lt"/>
              </a:rPr>
              <a:t>respectful, collaborative relationship with the organization’s </a:t>
            </a:r>
            <a:r>
              <a:rPr lang="en-CA" altLang="en-US" dirty="0" smtClean="0">
                <a:latin typeface="+mj-lt"/>
              </a:rPr>
              <a:t>management</a:t>
            </a:r>
            <a:endParaRPr lang="en-CA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Board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20" y="1619100"/>
            <a:ext cx="7886700" cy="3854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latin typeface="+mj-lt"/>
              </a:rPr>
              <a:t>CLL patient demographic:</a:t>
            </a:r>
          </a:p>
          <a:p>
            <a:r>
              <a:rPr lang="en-CA" dirty="0" smtClean="0">
                <a:latin typeface="+mj-lt"/>
              </a:rPr>
              <a:t>Average age diagnosis: 72 years</a:t>
            </a:r>
          </a:p>
          <a:p>
            <a:r>
              <a:rPr lang="en-CA" dirty="0" smtClean="0">
                <a:latin typeface="+mj-lt"/>
              </a:rPr>
              <a:t>Slightly higher in males</a:t>
            </a:r>
          </a:p>
          <a:p>
            <a:r>
              <a:rPr lang="en-CA" dirty="0" smtClean="0">
                <a:latin typeface="+mj-lt"/>
              </a:rPr>
              <a:t>CLL causes fatigue, high rate of infections</a:t>
            </a:r>
          </a:p>
          <a:p>
            <a:r>
              <a:rPr lang="en-CA" dirty="0" smtClean="0">
                <a:latin typeface="+mj-lt"/>
              </a:rPr>
              <a:t>No cure, so rotation through cycle of feeling well, feeling ill, treatment, back to feeling well (hopefully)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7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03" y="951722"/>
            <a:ext cx="5390352" cy="42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0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47" y="642940"/>
            <a:ext cx="8481526" cy="840627"/>
          </a:xfrm>
        </p:spPr>
        <p:txBody>
          <a:bodyPr>
            <a:noAutofit/>
          </a:bodyPr>
          <a:lstStyle/>
          <a:p>
            <a:r>
              <a:rPr lang="en-US" altLang="en-US" sz="4400" dirty="0" smtClean="0"/>
              <a:t>Case Studies</a:t>
            </a:r>
            <a:endParaRPr lang="en-US" altLang="en-US" sz="4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8322" y="1669198"/>
            <a:ext cx="8458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+mj-lt"/>
              <a:cs typeface="Times New Roman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23119"/>
              </p:ext>
            </p:extLst>
          </p:nvPr>
        </p:nvGraphicFramePr>
        <p:xfrm>
          <a:off x="524425" y="1455683"/>
          <a:ext cx="8098971" cy="339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861"/>
                <a:gridCol w="2640563"/>
                <a:gridCol w="2696547"/>
              </a:tblGrid>
              <a:tr h="2325237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</a:tr>
              <a:tr h="1070629">
                <a:tc>
                  <a:txBody>
                    <a:bodyPr/>
                    <a:lstStyle/>
                    <a:p>
                      <a:pPr algn="ctr"/>
                      <a:endParaRPr lang="en-CA" sz="1800" u="none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CA" sz="1800" u="none" dirty="0" smtClean="0">
                          <a:latin typeface="+mj-lt"/>
                        </a:rPr>
                        <a:t>Governance</a:t>
                      </a:r>
                      <a:r>
                        <a:rPr lang="en-CA" sz="1800" u="none" baseline="0" dirty="0" smtClean="0">
                          <a:latin typeface="+mj-lt"/>
                        </a:rPr>
                        <a:t> board</a:t>
                      </a:r>
                      <a:endParaRPr lang="en-CA" sz="1800" u="none" dirty="0" smtClean="0">
                        <a:latin typeface="+mj-lt"/>
                      </a:endParaRPr>
                    </a:p>
                    <a:p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u="non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800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Working board</a:t>
                      </a:r>
                      <a:endParaRPr lang="en-CA" sz="1800" u="non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u="none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CA" sz="1800" u="none" dirty="0" smtClean="0">
                          <a:latin typeface="+mj-lt"/>
                        </a:rPr>
                        <a:t>Steering</a:t>
                      </a:r>
                      <a:r>
                        <a:rPr lang="en-CA" sz="1800" u="none" baseline="0" dirty="0" smtClean="0">
                          <a:latin typeface="+mj-lt"/>
                        </a:rPr>
                        <a:t> committee</a:t>
                      </a:r>
                      <a:endParaRPr lang="en-CA" sz="1800" u="none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5" y="2659483"/>
            <a:ext cx="24018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71" y="1799123"/>
            <a:ext cx="20669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39" y="2687733"/>
            <a:ext cx="2834497" cy="79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5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do we need Vision &amp; Mission Statements?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1181" y="1772816"/>
            <a:ext cx="7777040" cy="3786155"/>
          </a:xfrm>
        </p:spPr>
        <p:txBody>
          <a:bodyPr numCol="1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dirty="0" smtClean="0">
                <a:latin typeface="+mj-lt"/>
              </a:rPr>
              <a:t>Provide focus</a:t>
            </a:r>
            <a:endParaRPr lang="en-CA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dirty="0" smtClean="0">
                <a:latin typeface="+mj-lt"/>
              </a:rPr>
              <a:t>Communicates what you are trying to do</a:t>
            </a:r>
            <a:endParaRPr lang="en-CA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dirty="0" smtClean="0">
                <a:latin typeface="+mj-lt"/>
              </a:rPr>
              <a:t>Common purpose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4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42939"/>
            <a:ext cx="7886700" cy="635355"/>
          </a:xfrm>
        </p:spPr>
        <p:txBody>
          <a:bodyPr>
            <a:normAutofit fontScale="90000"/>
          </a:bodyPr>
          <a:lstStyle/>
          <a:p>
            <a:r>
              <a:rPr lang="en-CA" sz="4400" dirty="0" smtClean="0"/>
              <a:t>Risk Management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74237"/>
            <a:ext cx="7886700" cy="3654183"/>
          </a:xfrm>
        </p:spPr>
        <p:txBody>
          <a:bodyPr/>
          <a:lstStyle/>
          <a:p>
            <a:pPr algn="ctr"/>
            <a:r>
              <a:rPr lang="en-CA" dirty="0" smtClean="0">
                <a:latin typeface="+mj-lt"/>
              </a:rPr>
              <a:t>You have an obligation </a:t>
            </a:r>
            <a:r>
              <a:rPr lang="en-CA" dirty="0">
                <a:latin typeface="+mj-lt"/>
              </a:rPr>
              <a:t>to ensure that policies, procedures and systems are in place to preserve, protect and minimize risk to </a:t>
            </a:r>
            <a:r>
              <a:rPr lang="en-CA" dirty="0" smtClean="0">
                <a:latin typeface="+mj-lt"/>
              </a:rPr>
              <a:t>your organization’s mission</a:t>
            </a:r>
            <a:r>
              <a:rPr lang="en-CA" dirty="0">
                <a:latin typeface="+mj-lt"/>
              </a:rPr>
              <a:t>, human capital, finances, operations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47228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90043154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96" y="1040969"/>
            <a:ext cx="40132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0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 Vision Statement?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1181" y="1772816"/>
            <a:ext cx="7777040" cy="3786155"/>
          </a:xfrm>
        </p:spPr>
        <p:txBody>
          <a:bodyPr numCol="1"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SzPct val="110000"/>
              <a:buNone/>
            </a:pPr>
            <a:r>
              <a:rPr lang="en-CA" altLang="en-US" sz="3000" b="1" dirty="0" smtClean="0">
                <a:latin typeface="+mj-lt"/>
              </a:rPr>
              <a:t>A vision is your dream.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Pct val="110000"/>
              <a:buNone/>
            </a:pPr>
            <a:endParaRPr lang="en-CA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10000"/>
              <a:buNone/>
            </a:pPr>
            <a:r>
              <a:rPr lang="en-CA" dirty="0" smtClean="0">
                <a:latin typeface="+mj-lt"/>
              </a:rPr>
              <a:t>In general, your vision statement should be: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dirty="0" smtClean="0">
                <a:latin typeface="+mj-lt"/>
              </a:rPr>
              <a:t>Simple and easy to understand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dirty="0" smtClean="0">
                <a:latin typeface="+mj-lt"/>
              </a:rPr>
              <a:t>Shared </a:t>
            </a:r>
            <a:r>
              <a:rPr lang="en-CA" dirty="0">
                <a:latin typeface="+mj-lt"/>
              </a:rPr>
              <a:t>by members of the community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dirty="0">
                <a:latin typeface="+mj-lt"/>
              </a:rPr>
              <a:t>Broad </a:t>
            </a:r>
            <a:endParaRPr lang="en-CA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dirty="0" smtClean="0">
                <a:latin typeface="+mj-lt"/>
              </a:rPr>
              <a:t>Inspiring </a:t>
            </a:r>
            <a:r>
              <a:rPr lang="en-CA" dirty="0">
                <a:latin typeface="+mj-lt"/>
              </a:rPr>
              <a:t>and </a:t>
            </a:r>
            <a:r>
              <a:rPr lang="en-CA" dirty="0" smtClean="0">
                <a:latin typeface="+mj-lt"/>
              </a:rPr>
              <a:t>uplifting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0000"/>
            </a:pPr>
            <a:r>
              <a:rPr lang="en-CA" dirty="0" smtClean="0">
                <a:latin typeface="+mj-lt"/>
              </a:rPr>
              <a:t>Easy </a:t>
            </a:r>
            <a:r>
              <a:rPr lang="en-CA" dirty="0">
                <a:latin typeface="+mj-lt"/>
              </a:rPr>
              <a:t>to </a:t>
            </a:r>
            <a:r>
              <a:rPr lang="en-CA" dirty="0" smtClean="0">
                <a:latin typeface="+mj-lt"/>
              </a:rPr>
              <a:t>communicate</a:t>
            </a:r>
            <a:endParaRPr lang="en-CA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6" y="3890868"/>
            <a:ext cx="2239345" cy="16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Mission Statement?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172" y="1777287"/>
            <a:ext cx="7497122" cy="3184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b="1" dirty="0" smtClean="0">
                <a:latin typeface="+mj-lt"/>
              </a:rPr>
              <a:t>A mission </a:t>
            </a:r>
            <a:r>
              <a:rPr lang="en-CA" b="1" dirty="0">
                <a:latin typeface="+mj-lt"/>
              </a:rPr>
              <a:t>statement describes what </a:t>
            </a:r>
            <a:r>
              <a:rPr lang="en-CA" b="1" dirty="0" smtClean="0">
                <a:latin typeface="+mj-lt"/>
              </a:rPr>
              <a:t>you are going to </a:t>
            </a:r>
            <a:r>
              <a:rPr lang="en-CA" b="1" dirty="0">
                <a:latin typeface="+mj-lt"/>
              </a:rPr>
              <a:t>do and </a:t>
            </a:r>
            <a:r>
              <a:rPr lang="en-CA" b="1" dirty="0" smtClean="0">
                <a:latin typeface="+mj-lt"/>
              </a:rPr>
              <a:t>why.</a:t>
            </a:r>
            <a:endParaRPr lang="en-CA" b="1" dirty="0">
              <a:latin typeface="+mj-lt"/>
            </a:endParaRPr>
          </a:p>
          <a:p>
            <a:endParaRPr lang="en-CA" dirty="0" smtClean="0">
              <a:latin typeface="+mj-lt"/>
            </a:endParaRPr>
          </a:p>
          <a:p>
            <a:pPr marL="0" indent="0">
              <a:buNone/>
            </a:pPr>
            <a:r>
              <a:rPr lang="en-CA" dirty="0" smtClean="0">
                <a:latin typeface="+mj-lt"/>
              </a:rPr>
              <a:t>Guiding principles:</a:t>
            </a:r>
          </a:p>
          <a:p>
            <a:r>
              <a:rPr lang="en-CA" dirty="0" smtClean="0">
                <a:latin typeface="+mj-lt"/>
              </a:rPr>
              <a:t>Concise</a:t>
            </a:r>
          </a:p>
          <a:p>
            <a:r>
              <a:rPr lang="en-CA" dirty="0" smtClean="0">
                <a:latin typeface="+mj-lt"/>
              </a:rPr>
              <a:t>Outcome-oriented</a:t>
            </a:r>
          </a:p>
          <a:p>
            <a:r>
              <a:rPr lang="en-CA" dirty="0" smtClean="0">
                <a:latin typeface="+mj-lt"/>
              </a:rPr>
              <a:t>Inclusive</a:t>
            </a:r>
            <a:r>
              <a:rPr lang="en-CA" dirty="0">
                <a:latin typeface="+mj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39" y="2943965"/>
            <a:ext cx="4264634" cy="26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create them?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latin typeface="+mj-lt"/>
              </a:rPr>
              <a:t>You </a:t>
            </a:r>
            <a:r>
              <a:rPr lang="en-CA" dirty="0">
                <a:latin typeface="+mj-lt"/>
              </a:rPr>
              <a:t>understand what is important to people in your community</a:t>
            </a:r>
          </a:p>
          <a:p>
            <a:r>
              <a:rPr lang="en-CA" dirty="0" smtClean="0">
                <a:latin typeface="+mj-lt"/>
              </a:rPr>
              <a:t>You </a:t>
            </a:r>
            <a:r>
              <a:rPr lang="en-CA" dirty="0">
                <a:latin typeface="+mj-lt"/>
              </a:rPr>
              <a:t>have decided on the general focus (topic and scope) of your organization</a:t>
            </a:r>
          </a:p>
          <a:p>
            <a:r>
              <a:rPr lang="en-CA" dirty="0" smtClean="0">
                <a:latin typeface="+mj-lt"/>
              </a:rPr>
              <a:t>You </a:t>
            </a:r>
            <a:r>
              <a:rPr lang="en-CA" dirty="0">
                <a:latin typeface="+mj-lt"/>
              </a:rPr>
              <a:t>have </a:t>
            </a:r>
            <a:r>
              <a:rPr lang="en-CA" dirty="0" smtClean="0">
                <a:latin typeface="+mj-lt"/>
              </a:rPr>
              <a:t>shared and obtained consensus on your </a:t>
            </a:r>
            <a:r>
              <a:rPr lang="en-CA" dirty="0">
                <a:latin typeface="+mj-lt"/>
              </a:rPr>
              <a:t>vision and mission statements</a:t>
            </a:r>
          </a:p>
          <a:p>
            <a:r>
              <a:rPr lang="en-CA" dirty="0" smtClean="0">
                <a:latin typeface="+mj-lt"/>
              </a:rPr>
              <a:t>You </a:t>
            </a:r>
            <a:r>
              <a:rPr lang="en-CA" dirty="0">
                <a:latin typeface="+mj-lt"/>
              </a:rPr>
              <a:t>have decided how to use your vision and mission statements</a:t>
            </a:r>
          </a:p>
        </p:txBody>
      </p:sp>
    </p:spTree>
    <p:extLst>
      <p:ext uri="{BB962C8B-B14F-4D97-AF65-F5344CB8AC3E}">
        <p14:creationId xmlns:p14="http://schemas.microsoft.com/office/powerpoint/2010/main" val="336896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47" y="642940"/>
            <a:ext cx="8481526" cy="840627"/>
          </a:xfrm>
        </p:spPr>
        <p:txBody>
          <a:bodyPr>
            <a:noAutofit/>
          </a:bodyPr>
          <a:lstStyle/>
          <a:p>
            <a:r>
              <a:rPr lang="en-US" altLang="en-US" sz="4400" dirty="0" smtClean="0"/>
              <a:t>Case Studies</a:t>
            </a:r>
            <a:endParaRPr lang="en-US" altLang="en-US" sz="4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8322" y="1669198"/>
            <a:ext cx="8458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+mj-lt"/>
              <a:cs typeface="Times New Roman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38416"/>
              </p:ext>
            </p:extLst>
          </p:nvPr>
        </p:nvGraphicFramePr>
        <p:xfrm>
          <a:off x="524425" y="1455683"/>
          <a:ext cx="8098971" cy="419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861"/>
                <a:gridCol w="2640563"/>
                <a:gridCol w="2696547"/>
              </a:tblGrid>
              <a:tr h="1632750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</a:tr>
              <a:tr h="1070629">
                <a:tc>
                  <a:txBody>
                    <a:bodyPr/>
                    <a:lstStyle/>
                    <a:p>
                      <a:r>
                        <a:rPr lang="en-CA" sz="1800" u="none" dirty="0" smtClean="0">
                          <a:latin typeface="+mj-lt"/>
                        </a:rPr>
                        <a:t>Life unlimited by lymphoma.</a:t>
                      </a:r>
                    </a:p>
                    <a:p>
                      <a:endParaRPr lang="en-CA" dirty="0" smtClean="0">
                        <a:latin typeface="+mj-lt"/>
                      </a:endParaRPr>
                    </a:p>
                    <a:p>
                      <a:r>
                        <a:rPr lang="en-CA" dirty="0" smtClean="0">
                          <a:latin typeface="+mj-lt"/>
                        </a:rPr>
                        <a:t>Empowering patients and the lymphoma community through education, support and research.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Advocate and provide education to improve access to health care that will extend the lives of Canadians affected by Chronic Lymphocytic Leukemia(CLL) and Small Lymphocytic Lymphoma (SLL)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u="none" dirty="0" smtClean="0">
                          <a:latin typeface="+mj-lt"/>
                        </a:rPr>
                        <a:t>Enhance CLL patient care and improve outcomes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5" y="1979158"/>
            <a:ext cx="24018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25" y="1420069"/>
            <a:ext cx="1839678" cy="163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38" y="2073245"/>
            <a:ext cx="2834497" cy="79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0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76" y="2990460"/>
            <a:ext cx="2617237" cy="2617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47" y="642940"/>
            <a:ext cx="8481526" cy="840627"/>
          </a:xfrm>
        </p:spPr>
        <p:txBody>
          <a:bodyPr>
            <a:noAutofit/>
          </a:bodyPr>
          <a:lstStyle/>
          <a:p>
            <a:r>
              <a:rPr lang="en-US" altLang="en-US" sz="3600" b="1" dirty="0" smtClean="0"/>
              <a:t>Now what?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8322" y="1669198"/>
            <a:ext cx="8458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CA" altLang="en-US" sz="2800" dirty="0" smtClean="0">
                <a:latin typeface="+mj-lt"/>
              </a:rPr>
              <a:t>Brainstorm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altLang="en-US" sz="2800" dirty="0" smtClean="0">
                <a:latin typeface="+mj-lt"/>
              </a:rPr>
              <a:t>Discuss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altLang="en-US" sz="2200" dirty="0" smtClean="0">
                <a:solidFill>
                  <a:schemeClr val="tx1"/>
                </a:solidFill>
                <a:latin typeface="+mj-lt"/>
              </a:rPr>
              <a:t>Does it give hope for the future?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altLang="en-US" sz="2200" dirty="0" smtClean="0">
                <a:solidFill>
                  <a:schemeClr val="tx1"/>
                </a:solidFill>
                <a:latin typeface="+mj-lt"/>
              </a:rPr>
              <a:t>Will it draw people in?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altLang="en-US" sz="2200" dirty="0" smtClean="0">
                <a:solidFill>
                  <a:schemeClr val="tx1"/>
                </a:solidFill>
                <a:latin typeface="+mj-lt"/>
              </a:rPr>
              <a:t>Does it provide a good base for future planning?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altLang="en-US" sz="2200" dirty="0" smtClean="0">
                <a:solidFill>
                  <a:schemeClr val="tx1"/>
                </a:solidFill>
                <a:latin typeface="+mj-lt"/>
              </a:rPr>
              <a:t>Is it concise?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300" dirty="0" smtClean="0">
                <a:latin typeface="+mj-lt"/>
              </a:rPr>
              <a:t>You </a:t>
            </a:r>
            <a:r>
              <a:rPr lang="en-CA" sz="3300" dirty="0">
                <a:latin typeface="+mj-lt"/>
              </a:rPr>
              <a:t>have to decide how to use these statements. </a:t>
            </a:r>
            <a:r>
              <a:rPr lang="en-CA" sz="3300" dirty="0" smtClean="0">
                <a:latin typeface="+mj-lt"/>
              </a:rPr>
              <a:t>The </a:t>
            </a:r>
            <a:r>
              <a:rPr lang="en-CA" sz="3300" dirty="0">
                <a:latin typeface="+mj-lt"/>
              </a:rPr>
              <a:t>point is to get the message across.</a:t>
            </a:r>
          </a:p>
          <a:p>
            <a:pPr algn="ctr"/>
            <a:endParaRPr lang="en-CA" sz="3300" dirty="0">
              <a:latin typeface="+mj-lt"/>
            </a:endParaRPr>
          </a:p>
          <a:p>
            <a:pPr marL="0" indent="0" algn="ctr">
              <a:buNone/>
            </a:pPr>
            <a:r>
              <a:rPr lang="en-CA" sz="3300" dirty="0" smtClean="0">
                <a:latin typeface="+mj-lt"/>
              </a:rPr>
              <a:t>Be creative!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700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42939"/>
            <a:ext cx="7886700" cy="784645"/>
          </a:xfrm>
        </p:spPr>
        <p:txBody>
          <a:bodyPr>
            <a:normAutofit/>
          </a:bodyPr>
          <a:lstStyle/>
          <a:p>
            <a:r>
              <a:rPr lang="en-CA" sz="4400" dirty="0" smtClean="0"/>
              <a:t>Governance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32857"/>
            <a:ext cx="7886700" cy="3495563"/>
          </a:xfrm>
        </p:spPr>
        <p:txBody>
          <a:bodyPr>
            <a:normAutofit/>
          </a:bodyPr>
          <a:lstStyle/>
          <a:p>
            <a:pPr algn="ctr"/>
            <a:r>
              <a:rPr lang="en-CA" sz="2800" dirty="0">
                <a:latin typeface="+mj-lt"/>
              </a:rPr>
              <a:t>Governance </a:t>
            </a:r>
            <a:r>
              <a:rPr lang="en-CA" sz="2800" dirty="0" smtClean="0">
                <a:latin typeface="+mj-lt"/>
              </a:rPr>
              <a:t>describes how volunteers, boards </a:t>
            </a:r>
            <a:r>
              <a:rPr lang="en-CA" sz="2800" dirty="0">
                <a:latin typeface="+mj-lt"/>
              </a:rPr>
              <a:t>of </a:t>
            </a:r>
            <a:r>
              <a:rPr lang="en-CA" sz="2800" dirty="0" smtClean="0">
                <a:latin typeface="+mj-lt"/>
              </a:rPr>
              <a:t>directors, committees </a:t>
            </a:r>
            <a:r>
              <a:rPr lang="en-CA" sz="2800" dirty="0">
                <a:latin typeface="+mj-lt"/>
              </a:rPr>
              <a:t>and </a:t>
            </a:r>
            <a:r>
              <a:rPr lang="en-CA" sz="2800" dirty="0" smtClean="0">
                <a:latin typeface="+mj-lt"/>
              </a:rPr>
              <a:t>staff work </a:t>
            </a:r>
            <a:r>
              <a:rPr lang="en-CA" sz="2800" dirty="0">
                <a:latin typeface="+mj-lt"/>
              </a:rPr>
              <a:t>together to ensure the success of their </a:t>
            </a:r>
            <a:r>
              <a:rPr lang="en-CA" sz="2800" dirty="0" smtClean="0">
                <a:latin typeface="+mj-lt"/>
              </a:rPr>
              <a:t>organization.</a:t>
            </a:r>
          </a:p>
          <a:p>
            <a:pPr algn="ctr"/>
            <a:endParaRPr lang="en-CA" sz="2800" dirty="0">
              <a:latin typeface="+mj-lt"/>
            </a:endParaRPr>
          </a:p>
          <a:p>
            <a:pPr algn="ctr"/>
            <a:r>
              <a:rPr lang="en-CA" sz="2800" dirty="0" smtClean="0">
                <a:latin typeface="+mj-lt"/>
              </a:rPr>
              <a:t>Success is </a:t>
            </a:r>
            <a:r>
              <a:rPr lang="en-CA" sz="2800" dirty="0">
                <a:latin typeface="+mj-lt"/>
              </a:rPr>
              <a:t>defined by the organization’s </a:t>
            </a:r>
            <a:r>
              <a:rPr lang="en-CA" sz="2800" dirty="0" smtClean="0">
                <a:latin typeface="+mj-lt"/>
              </a:rPr>
              <a:t>mission.</a:t>
            </a:r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430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ymphoma Canada">
      <a:dk1>
        <a:sysClr val="windowText" lastClr="000000"/>
      </a:dk1>
      <a:lt1>
        <a:srgbClr val="FFFFFF"/>
      </a:lt1>
      <a:dk2>
        <a:srgbClr val="662E8D"/>
      </a:dk2>
      <a:lt2>
        <a:srgbClr val="FFFFFF"/>
      </a:lt2>
      <a:accent1>
        <a:srgbClr val="662E8D"/>
      </a:accent1>
      <a:accent2>
        <a:srgbClr val="7C7910"/>
      </a:accent2>
      <a:accent3>
        <a:srgbClr val="3E1865"/>
      </a:accent3>
      <a:accent4>
        <a:srgbClr val="C4B10E"/>
      </a:accent4>
      <a:accent5>
        <a:srgbClr val="B296C6"/>
      </a:accent5>
      <a:accent6>
        <a:srgbClr val="BEBC87"/>
      </a:accent6>
      <a:hlink>
        <a:srgbClr val="9E8CB2"/>
      </a:hlink>
      <a:folHlink>
        <a:srgbClr val="E2D886"/>
      </a:folHlink>
    </a:clrScheme>
    <a:fontScheme name="Lymphoma Canada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1358</TotalTime>
  <Words>1502</Words>
  <Application>Microsoft Office PowerPoint</Application>
  <PresentationFormat>On-screen Show (4:3)</PresentationFormat>
  <Paragraphs>216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Vision, Mission, Governance, Board Development, Risk Management</vt:lpstr>
      <vt:lpstr>Why do we need Vision &amp; Mission Statements?</vt:lpstr>
      <vt:lpstr>What is a Vision Statement?</vt:lpstr>
      <vt:lpstr>What is a Mission Statement?</vt:lpstr>
      <vt:lpstr>How do we create them?</vt:lpstr>
      <vt:lpstr>Case Studies</vt:lpstr>
      <vt:lpstr>Now what?</vt:lpstr>
      <vt:lpstr>Communicate</vt:lpstr>
      <vt:lpstr>Governance</vt:lpstr>
      <vt:lpstr>Why is governance important?</vt:lpstr>
      <vt:lpstr>Types of Organizations</vt:lpstr>
      <vt:lpstr>Case Studies</vt:lpstr>
      <vt:lpstr>Policies &amp; Procedures</vt:lpstr>
      <vt:lpstr>Board Role</vt:lpstr>
      <vt:lpstr>Board Members Duties</vt:lpstr>
      <vt:lpstr>Board Development</vt:lpstr>
      <vt:lpstr>Board Development</vt:lpstr>
      <vt:lpstr>PowerPoint Presentation</vt:lpstr>
      <vt:lpstr>Case Studies</vt:lpstr>
      <vt:lpstr>Risk Management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12thirteen</dc:creator>
  <cp:lastModifiedBy>LymphomaCanada</cp:lastModifiedBy>
  <cp:revision>87</cp:revision>
  <dcterms:created xsi:type="dcterms:W3CDTF">2014-02-06T00:20:51Z</dcterms:created>
  <dcterms:modified xsi:type="dcterms:W3CDTF">2016-11-10T00:13:00Z</dcterms:modified>
</cp:coreProperties>
</file>