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3"/>
    <p:restoredTop sz="94660"/>
  </p:normalViewPr>
  <p:slideViewPr>
    <p:cSldViewPr>
      <p:cViewPr varScale="1">
        <p:scale>
          <a:sx n="130" d="100"/>
          <a:sy n="130" d="100"/>
        </p:scale>
        <p:origin x="192" y="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20679-AD95-45D9-A6D6-C3D8AEF42F61}" type="datetimeFigureOut">
              <a:rPr lang="en-GB" smtClean="0"/>
              <a:t>08/11/2016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682D4-E7B1-4474-8B88-7D29FCDF1F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6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9pPr>
          </a:lstStyle>
          <a:p>
            <a:pPr eaLnBrk="1" hangingPunct="1"/>
            <a:fld id="{B6A70261-348B-4BED-B713-F6D3E69EC945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Gill San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93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9pPr>
          </a:lstStyle>
          <a:p>
            <a:pPr eaLnBrk="1" hangingPunct="1"/>
            <a:fld id="{B6A70261-348B-4BED-B713-F6D3E69EC945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Gill San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0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9pPr>
          </a:lstStyle>
          <a:p>
            <a:pPr eaLnBrk="1" hangingPunct="1"/>
            <a:fld id="{B6A70261-348B-4BED-B713-F6D3E69EC945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Gill San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1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9pPr>
          </a:lstStyle>
          <a:p>
            <a:pPr eaLnBrk="1" hangingPunct="1"/>
            <a:fld id="{B6A70261-348B-4BED-B713-F6D3E69EC945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Gill San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28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9pPr>
          </a:lstStyle>
          <a:p>
            <a:pPr eaLnBrk="1" hangingPunct="1"/>
            <a:fld id="{B6A70261-348B-4BED-B713-F6D3E69EC945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Gill San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0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1pPr>
            <a:lvl2pPr marL="742950" indent="-28575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2pPr>
            <a:lvl3pPr marL="11430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3pPr>
            <a:lvl4pPr marL="16002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4pPr>
            <a:lvl5pPr marL="2057400" indent="-228600" eaLnBrk="0" hangingPunct="0"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000000"/>
                </a:solidFill>
                <a:latin typeface="Gill Sans" pitchFamily="-112" charset="0"/>
                <a:sym typeface="Gill Sans" pitchFamily="-112" charset="0"/>
              </a:defRPr>
            </a:lvl9pPr>
          </a:lstStyle>
          <a:p>
            <a:pPr eaLnBrk="1" hangingPunct="1"/>
            <a:fld id="{B6A70261-348B-4BED-B713-F6D3E69EC945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Gill Sans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6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70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076" indent="0" algn="ctr">
              <a:buNone/>
              <a:defRPr/>
            </a:lvl2pPr>
            <a:lvl3pPr marL="642156" indent="0" algn="ctr">
              <a:buNone/>
              <a:defRPr/>
            </a:lvl3pPr>
            <a:lvl4pPr marL="963235" indent="0" algn="ctr">
              <a:buNone/>
              <a:defRPr/>
            </a:lvl4pPr>
            <a:lvl5pPr marL="1284316" indent="0" algn="ctr">
              <a:buNone/>
              <a:defRPr/>
            </a:lvl5pPr>
            <a:lvl6pPr marL="1605396" indent="0" algn="ctr">
              <a:buNone/>
              <a:defRPr/>
            </a:lvl6pPr>
            <a:lvl7pPr marL="1926474" indent="0" algn="ctr">
              <a:buNone/>
              <a:defRPr/>
            </a:lvl7pPr>
            <a:lvl8pPr marL="2247556" indent="0" algn="ctr">
              <a:buNone/>
              <a:defRPr/>
            </a:lvl8pPr>
            <a:lvl9pPr marL="25686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1794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386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151930"/>
            <a:ext cx="1839516" cy="31789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92" y="1151930"/>
            <a:ext cx="5411391" cy="31789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090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617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076" indent="0">
              <a:buNone/>
              <a:defRPr sz="1300"/>
            </a:lvl2pPr>
            <a:lvl3pPr marL="642156" indent="0">
              <a:buNone/>
              <a:defRPr sz="1100"/>
            </a:lvl3pPr>
            <a:lvl4pPr marL="963235" indent="0">
              <a:buNone/>
              <a:defRPr sz="1000"/>
            </a:lvl4pPr>
            <a:lvl5pPr marL="1284316" indent="0">
              <a:buNone/>
              <a:defRPr sz="1000"/>
            </a:lvl5pPr>
            <a:lvl6pPr marL="1605396" indent="0">
              <a:buNone/>
              <a:defRPr sz="1000"/>
            </a:lvl6pPr>
            <a:lvl7pPr marL="1926474" indent="0">
              <a:buNone/>
              <a:defRPr sz="1000"/>
            </a:lvl7pPr>
            <a:lvl8pPr marL="2247556" indent="0">
              <a:buNone/>
              <a:defRPr sz="1000"/>
            </a:lvl8pPr>
            <a:lvl9pPr marL="2568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04219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3536156"/>
            <a:ext cx="3625453" cy="79474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094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076" indent="0">
              <a:buNone/>
              <a:defRPr sz="1400" b="1"/>
            </a:lvl2pPr>
            <a:lvl3pPr marL="642156" indent="0">
              <a:buNone/>
              <a:defRPr sz="1300" b="1"/>
            </a:lvl3pPr>
            <a:lvl4pPr marL="963235" indent="0">
              <a:buNone/>
              <a:defRPr sz="1100" b="1"/>
            </a:lvl4pPr>
            <a:lvl5pPr marL="1284316" indent="0">
              <a:buNone/>
              <a:defRPr sz="1100" b="1"/>
            </a:lvl5pPr>
            <a:lvl6pPr marL="1605396" indent="0">
              <a:buNone/>
              <a:defRPr sz="1100" b="1"/>
            </a:lvl6pPr>
            <a:lvl7pPr marL="1926474" indent="0">
              <a:buNone/>
              <a:defRPr sz="1100" b="1"/>
            </a:lvl7pPr>
            <a:lvl8pPr marL="2247556" indent="0">
              <a:buNone/>
              <a:defRPr sz="1100" b="1"/>
            </a:lvl8pPr>
            <a:lvl9pPr marL="256863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076" indent="0">
              <a:buNone/>
              <a:defRPr sz="1400" b="1"/>
            </a:lvl2pPr>
            <a:lvl3pPr marL="642156" indent="0">
              <a:buNone/>
              <a:defRPr sz="1300" b="1"/>
            </a:lvl3pPr>
            <a:lvl4pPr marL="963235" indent="0">
              <a:buNone/>
              <a:defRPr sz="1100" b="1"/>
            </a:lvl4pPr>
            <a:lvl5pPr marL="1284316" indent="0">
              <a:buNone/>
              <a:defRPr sz="1100" b="1"/>
            </a:lvl5pPr>
            <a:lvl6pPr marL="1605396" indent="0">
              <a:buNone/>
              <a:defRPr sz="1100" b="1"/>
            </a:lvl6pPr>
            <a:lvl7pPr marL="1926474" indent="0">
              <a:buNone/>
              <a:defRPr sz="1100" b="1"/>
            </a:lvl7pPr>
            <a:lvl8pPr marL="2247556" indent="0">
              <a:buNone/>
              <a:defRPr sz="1100" b="1"/>
            </a:lvl8pPr>
            <a:lvl9pPr marL="2568634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745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389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1910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0" y="273496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70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076" indent="0">
              <a:buNone/>
              <a:defRPr sz="800"/>
            </a:lvl2pPr>
            <a:lvl3pPr marL="642156" indent="0">
              <a:buNone/>
              <a:defRPr sz="700"/>
            </a:lvl3pPr>
            <a:lvl4pPr marL="963235" indent="0">
              <a:buNone/>
              <a:defRPr sz="600"/>
            </a:lvl4pPr>
            <a:lvl5pPr marL="1284316" indent="0">
              <a:buNone/>
              <a:defRPr sz="600"/>
            </a:lvl5pPr>
            <a:lvl6pPr marL="1605396" indent="0">
              <a:buNone/>
              <a:defRPr sz="600"/>
            </a:lvl6pPr>
            <a:lvl7pPr marL="1926474" indent="0">
              <a:buNone/>
              <a:defRPr sz="600"/>
            </a:lvl7pPr>
            <a:lvl8pPr marL="2247556" indent="0">
              <a:buNone/>
              <a:defRPr sz="600"/>
            </a:lvl8pPr>
            <a:lvl9pPr marL="256863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86608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8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8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076" indent="0">
              <a:buNone/>
              <a:defRPr sz="2000"/>
            </a:lvl2pPr>
            <a:lvl3pPr marL="642156" indent="0">
              <a:buNone/>
              <a:defRPr sz="1700"/>
            </a:lvl3pPr>
            <a:lvl4pPr marL="963235" indent="0">
              <a:buNone/>
              <a:defRPr sz="1400"/>
            </a:lvl4pPr>
            <a:lvl5pPr marL="1284316" indent="0">
              <a:buNone/>
              <a:defRPr sz="1400"/>
            </a:lvl5pPr>
            <a:lvl6pPr marL="1605396" indent="0">
              <a:buNone/>
              <a:defRPr sz="1400"/>
            </a:lvl6pPr>
            <a:lvl7pPr marL="1926474" indent="0">
              <a:buNone/>
              <a:defRPr sz="1400"/>
            </a:lvl7pPr>
            <a:lvl8pPr marL="2247556" indent="0">
              <a:buNone/>
              <a:defRPr sz="1400"/>
            </a:lvl8pPr>
            <a:lvl9pPr marL="2568634" indent="0">
              <a:buNone/>
              <a:defRPr sz="1400"/>
            </a:lvl9pPr>
          </a:lstStyle>
          <a:p>
            <a:pPr lvl="0"/>
            <a:endParaRPr lang="en-GB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8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076" indent="0">
              <a:buNone/>
              <a:defRPr sz="800"/>
            </a:lvl2pPr>
            <a:lvl3pPr marL="642156" indent="0">
              <a:buNone/>
              <a:defRPr sz="700"/>
            </a:lvl3pPr>
            <a:lvl4pPr marL="963235" indent="0">
              <a:buNone/>
              <a:defRPr sz="600"/>
            </a:lvl4pPr>
            <a:lvl5pPr marL="1284316" indent="0">
              <a:buNone/>
              <a:defRPr sz="600"/>
            </a:lvl5pPr>
            <a:lvl6pPr marL="1605396" indent="0">
              <a:buNone/>
              <a:defRPr sz="600"/>
            </a:lvl6pPr>
            <a:lvl7pPr marL="1926474" indent="0">
              <a:buNone/>
              <a:defRPr sz="600"/>
            </a:lvl7pPr>
            <a:lvl8pPr marL="2247556" indent="0">
              <a:buNone/>
              <a:defRPr sz="600"/>
            </a:lvl8pPr>
            <a:lvl9pPr marL="2568634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296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70" y="3536156"/>
            <a:ext cx="7358063" cy="79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672" tIns="35672" rIns="35672" bIns="3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" pitchFamily="-112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Gill Sans" pitchFamily="-112" charset="0"/>
              </a:rPr>
              <a:t>Second level</a:t>
            </a:r>
          </a:p>
          <a:p>
            <a:pPr lvl="2"/>
            <a:r>
              <a:rPr lang="en-US" dirty="0" smtClean="0">
                <a:sym typeface="Gill Sans" pitchFamily="-112" charset="0"/>
              </a:rPr>
              <a:t>Third level</a:t>
            </a:r>
          </a:p>
          <a:p>
            <a:pPr lvl="3"/>
            <a:r>
              <a:rPr lang="en-US" dirty="0" smtClean="0">
                <a:sym typeface="Gill Sans" pitchFamily="-112" charset="0"/>
              </a:rPr>
              <a:t>Fourth level</a:t>
            </a:r>
          </a:p>
          <a:p>
            <a:pPr lvl="4"/>
            <a:r>
              <a:rPr lang="en-US" dirty="0" smtClean="0">
                <a:sym typeface="Gill Sans" pitchFamily="-112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2970" y="1151930"/>
            <a:ext cx="7358063" cy="23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672" tIns="35672" rIns="35672" bIns="35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112" charset="0"/>
              </a:rPr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05264"/>
            <a:ext cx="2032175" cy="8893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60929"/>
            <a:ext cx="5868144" cy="97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pitchFamily="-11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pitchFamily="-112" charset="0"/>
        </a:defRPr>
      </a:lvl5pPr>
      <a:lvl6pPr marL="32107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charset="0"/>
        </a:defRPr>
      </a:lvl6pPr>
      <a:lvl7pPr marL="64215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charset="0"/>
        </a:defRPr>
      </a:lvl7pPr>
      <a:lvl8pPr marL="96323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charset="0"/>
        </a:defRPr>
      </a:lvl8pPr>
      <a:lvl9pPr marL="128431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238849" indent="-238849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itchFamily="-112" charset="0"/>
        </a:defRPr>
      </a:lvl1pPr>
      <a:lvl2pPr marL="520109" indent="-198668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pitchFamily="-112" charset="0"/>
        </a:defRPr>
      </a:lvl2pPr>
      <a:lvl3pPr marL="801370" indent="-158488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pitchFamily="-112" charset="0"/>
        </a:defRPr>
      </a:lvl3pPr>
      <a:lvl4pPr marL="1121695" indent="-158488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pitchFamily="-112" charset="0"/>
        </a:defRPr>
      </a:lvl4pPr>
      <a:lvl5pPr marL="1443136" indent="-158488" algn="ctr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pitchFamily="-112" charset="0"/>
        </a:defRPr>
      </a:lvl5pPr>
      <a:lvl6pPr marL="321076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charset="0"/>
        </a:defRPr>
      </a:lvl6pPr>
      <a:lvl7pPr marL="642156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charset="0"/>
        </a:defRPr>
      </a:lvl7pPr>
      <a:lvl8pPr marL="963235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charset="0"/>
        </a:defRPr>
      </a:lvl8pPr>
      <a:lvl9pPr marL="1284316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en-US"/>
      </a:defPPr>
      <a:lvl1pPr marL="0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076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156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3235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4316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5396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6474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7556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68634" algn="l" defTabSz="64215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924944"/>
            <a:ext cx="6696745" cy="2448272"/>
          </a:xfrm>
          <a:noFill/>
        </p:spPr>
        <p:txBody>
          <a:bodyPr/>
          <a:lstStyle/>
          <a:p>
            <a:pPr marL="0" indent="0" algn="l" eaLnBrk="1" hangingPunct="1">
              <a:lnSpc>
                <a:spcPct val="90000"/>
              </a:lnSpc>
            </a:pPr>
            <a:endParaRPr lang="en-GB" sz="1800" b="1" dirty="0">
              <a:latin typeface="Helvetica Neue" pitchFamily="-112" charset="0"/>
            </a:endParaRPr>
          </a:p>
          <a:p>
            <a:pPr marL="266700" indent="0" algn="l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GB" sz="2800" dirty="0" smtClean="0">
                <a:latin typeface="Helvetica Neue" pitchFamily="-112" charset="0"/>
              </a:rPr>
              <a:t>A brief history</a:t>
            </a:r>
            <a:endParaRPr lang="en-GB" sz="2000" dirty="0" smtClean="0">
              <a:latin typeface="Helvetica Neue" pitchFamily="-11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2420888"/>
            <a:ext cx="7841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MPN Voice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63515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56" y="1340768"/>
            <a:ext cx="8296275" cy="4176463"/>
          </a:xfrm>
          <a:noFill/>
        </p:spPr>
        <p:txBody>
          <a:bodyPr/>
          <a:lstStyle/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Started informally in about 2002 by a group of 5-6 patients who were under the care of the same Haematologist at Guys and St Thomas’ in London – Professor Claire Harrison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Aims were initially to provide:</a:t>
            </a:r>
          </a:p>
          <a:p>
            <a:pPr marL="1286421" lvl="2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Reliable and up-to-date information</a:t>
            </a:r>
          </a:p>
          <a:p>
            <a:pPr marL="1286421" lvl="2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Patient-to-patient contact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At first, we simply met approximately every 6 months in a meeting room at the hospital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Helvetica Neue" pitchFamily="-11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489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MPN Voice </a:t>
            </a:r>
            <a:r>
              <a:rPr lang="en-GB" sz="4000" dirty="0" smtClean="0"/>
              <a:t>– the beginning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79244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56" y="1412776"/>
            <a:ext cx="8296275" cy="4104455"/>
          </a:xfrm>
          <a:noFill/>
        </p:spPr>
        <p:txBody>
          <a:bodyPr/>
          <a:lstStyle/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First website was about 6 pages, mostly about the conditions and their treatment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Production of printed material with medical information</a:t>
            </a:r>
            <a:endParaRPr lang="en-GB" sz="2000" dirty="0" smtClean="0">
              <a:latin typeface="Helvetica Neue" pitchFamily="-112" charset="0"/>
            </a:endParaRP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The meetings became larger (20-30 patients and carers)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Fundraising activities started (individuals and small groups) – the money mostly went to pay for printing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Helvetica Neue" pitchFamily="-11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489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MPN Voice </a:t>
            </a:r>
            <a:r>
              <a:rPr lang="en-GB" sz="4000" dirty="0" smtClean="0"/>
              <a:t>– early growth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0477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56" y="1412776"/>
            <a:ext cx="8296275" cy="4104455"/>
          </a:xfrm>
          <a:noFill/>
        </p:spPr>
        <p:txBody>
          <a:bodyPr/>
          <a:lstStyle/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We became a recognised group under the umbrella of a UK registered charity based at Guys and St Thomas’ hospital - enabled us to receive larger amounts of funding from a few corporate and family trust donors.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2</a:t>
            </a:r>
            <a:r>
              <a:rPr lang="en-GB" sz="2000" baseline="30000" dirty="0" smtClean="0">
                <a:latin typeface="Helvetica Neue" pitchFamily="-112" charset="0"/>
              </a:rPr>
              <a:t>nd</a:t>
            </a:r>
            <a:r>
              <a:rPr lang="en-GB" sz="2000" dirty="0" smtClean="0">
                <a:latin typeface="Helvetica Neue" pitchFamily="-112" charset="0"/>
              </a:rPr>
              <a:t> generation website with more pages, professionally produced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Establishment of the buddy network for peer-peer support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A few meetings outside London, based around regional centres of MPN expertise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Larger fundraising events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Helvetica Neue" pitchFamily="-11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489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MPN Voice </a:t>
            </a:r>
            <a:r>
              <a:rPr lang="en-GB" sz="4000" dirty="0" smtClean="0"/>
              <a:t>– formal establishment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4577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56" y="1412776"/>
            <a:ext cx="8296275" cy="4104455"/>
          </a:xfrm>
          <a:noFill/>
        </p:spPr>
        <p:txBody>
          <a:bodyPr/>
          <a:lstStyle/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Research support – funding of an initial phase of an epidemiology study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Regular regional meetings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3</a:t>
            </a:r>
            <a:r>
              <a:rPr lang="en-GB" sz="2000" baseline="30000" dirty="0" smtClean="0">
                <a:latin typeface="Helvetica Neue" pitchFamily="-112" charset="0"/>
              </a:rPr>
              <a:t>rd</a:t>
            </a:r>
            <a:r>
              <a:rPr lang="en-GB" sz="2000" dirty="0" smtClean="0">
                <a:latin typeface="Helvetica Neue" pitchFamily="-112" charset="0"/>
              </a:rPr>
              <a:t> generation website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Bi-annual full day conference for 200+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Advocacy activity – representation at NICE HTAs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Focus remains on patient support, information and patient contact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Approximate annual turnover £200k</a:t>
            </a:r>
            <a:endParaRPr lang="en-GB" sz="2000" dirty="0" smtClean="0">
              <a:latin typeface="Helvetica Neue" pitchFamily="-112" charset="0"/>
            </a:endParaRP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Helvetica Neue" pitchFamily="-11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489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MPN Voice </a:t>
            </a:r>
            <a:r>
              <a:rPr lang="en-GB" sz="4000" dirty="0" smtClean="0"/>
              <a:t>– ongoing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62989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157" y="1412776"/>
            <a:ext cx="4263828" cy="4104455"/>
          </a:xfrm>
          <a:noFill/>
        </p:spPr>
        <p:txBody>
          <a:bodyPr/>
          <a:lstStyle/>
          <a:p>
            <a:pPr marL="266700" indent="0" algn="l" eaLnBrk="1" hangingPunct="1">
              <a:lnSpc>
                <a:spcPct val="90000"/>
              </a:lnSpc>
              <a:spcAft>
                <a:spcPts val="2400"/>
              </a:spcAft>
            </a:pPr>
            <a:r>
              <a:rPr lang="en-GB" sz="2000" b="1" dirty="0" smtClean="0">
                <a:latin typeface="Helvetica Neue" pitchFamily="-112" charset="0"/>
              </a:rPr>
              <a:t>Enabling factors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Committed individuals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Simple, achievable aims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Operation under an umbrella legal entity</a:t>
            </a: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elvetica Neue" pitchFamily="-112" charset="0"/>
              </a:rPr>
              <a:t>Gradual growth</a:t>
            </a:r>
            <a:endParaRPr lang="en-GB" sz="2000" dirty="0" smtClean="0">
              <a:latin typeface="Helvetica Neue" pitchFamily="-112" charset="0"/>
            </a:endParaRPr>
          </a:p>
          <a:p>
            <a:pPr marL="1005160" lvl="1" indent="-457200" algn="l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Helvetica Neue" pitchFamily="-11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489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MPN Voice </a:t>
            </a:r>
            <a:r>
              <a:rPr lang="en-GB" sz="4000" dirty="0" smtClean="0"/>
              <a:t>– lessons learned</a:t>
            </a:r>
            <a:endParaRPr lang="en-GB" sz="4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985" y="1416071"/>
            <a:ext cx="4263828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672" tIns="35672" rIns="35672" bIns="35672" numCol="1" anchor="t" anchorCtr="0" compatLnSpc="1">
            <a:prstTxWarp prst="textNoShape">
              <a:avLst/>
            </a:prstTxWarp>
          </a:bodyPr>
          <a:lstStyle>
            <a:lvl1pPr marL="238849" indent="-238849"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pitchFamily="-112" charset="0"/>
              </a:defRPr>
            </a:lvl1pPr>
            <a:lvl2pPr marL="520109" indent="-198668"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pitchFamily="-112" charset="0"/>
              </a:defRPr>
            </a:lvl2pPr>
            <a:lvl3pPr marL="801370" indent="-158488"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pitchFamily="-112" charset="0"/>
              </a:defRPr>
            </a:lvl3pPr>
            <a:lvl4pPr marL="1121695" indent="-158488"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pitchFamily="-112" charset="0"/>
              </a:defRPr>
            </a:lvl4pPr>
            <a:lvl5pPr marL="1443136" indent="-158488"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pitchFamily="-112" charset="0"/>
              </a:defRPr>
            </a:lvl5pPr>
            <a:lvl6pPr marL="321076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642156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963235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284316" algn="ctr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266700" indent="0" algn="l" defTabSz="914400" eaLnBrk="1" hangingPunct="1">
              <a:lnSpc>
                <a:spcPct val="90000"/>
              </a:lnSpc>
              <a:spcAft>
                <a:spcPts val="2400"/>
              </a:spcAft>
            </a:pPr>
            <a:r>
              <a:rPr lang="en-GB" sz="2000" b="1" kern="0" dirty="0" smtClean="0">
                <a:latin typeface="Helvetica Neue" pitchFamily="-112" charset="0"/>
              </a:rPr>
              <a:t>Challenges</a:t>
            </a:r>
          </a:p>
          <a:p>
            <a:pPr marL="1005160" lvl="1" indent="-457200" algn="l" defTabSz="914400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Helvetica Neue" pitchFamily="-112" charset="0"/>
              </a:rPr>
              <a:t>Most activity is voluntary (only 1 part-time paid person)</a:t>
            </a:r>
          </a:p>
          <a:p>
            <a:pPr marL="1005160" lvl="1" indent="-457200" algn="l" defTabSz="914400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Helvetica Neue" pitchFamily="-112" charset="0"/>
              </a:rPr>
              <a:t>Informal responsibilities</a:t>
            </a:r>
          </a:p>
          <a:p>
            <a:pPr marL="1005160" lvl="1" indent="-457200" algn="l" defTabSz="914400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Helvetica Neue" pitchFamily="-112" charset="0"/>
              </a:rPr>
              <a:t>Donor information can be hard to obtain</a:t>
            </a:r>
          </a:p>
          <a:p>
            <a:pPr marL="1005160" lvl="1" indent="-457200" algn="l" defTabSz="914400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Helvetica Neue" pitchFamily="-112" charset="0"/>
              </a:rPr>
              <a:t>Highly dependent on a few individuals</a:t>
            </a:r>
          </a:p>
          <a:p>
            <a:pPr marL="1005160" lvl="1" indent="-457200" algn="l" defTabSz="914400" eaLnBrk="1" hangingPunct="1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en-GB" sz="2000" kern="0" dirty="0" smtClean="0">
              <a:latin typeface="Helvetica Neue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57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3500</TotalTime>
  <Words>307</Words>
  <Application>Microsoft Macintosh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Gill Sans</vt:lpstr>
      <vt:lpstr>Helvetica Neue</vt:lpstr>
      <vt:lpstr>Arial</vt:lpstr>
      <vt:lpstr>Title &amp; Subtitle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</dc:creator>
  <cp:lastModifiedBy>Microsoft Office User</cp:lastModifiedBy>
  <cp:revision>48</cp:revision>
  <dcterms:created xsi:type="dcterms:W3CDTF">2012-10-01T05:25:01Z</dcterms:created>
  <dcterms:modified xsi:type="dcterms:W3CDTF">2016-11-08T21:43:46Z</dcterms:modified>
</cp:coreProperties>
</file>